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8"/>
  </p:notesMasterIdLst>
  <p:sldIdLst>
    <p:sldId id="256" r:id="rId4"/>
    <p:sldId id="257" r:id="rId5"/>
    <p:sldId id="258" r:id="rId6"/>
    <p:sldId id="393" r:id="rId7"/>
    <p:sldId id="262" r:id="rId8"/>
    <p:sldId id="284" r:id="rId9"/>
    <p:sldId id="263" r:id="rId10"/>
    <p:sldId id="394" r:id="rId11"/>
    <p:sldId id="390" r:id="rId12"/>
    <p:sldId id="260" r:id="rId13"/>
    <p:sldId id="283" r:id="rId14"/>
    <p:sldId id="395" r:id="rId15"/>
    <p:sldId id="382" r:id="rId16"/>
    <p:sldId id="375" r:id="rId17"/>
    <p:sldId id="381" r:id="rId18"/>
    <p:sldId id="276" r:id="rId19"/>
    <p:sldId id="357" r:id="rId20"/>
    <p:sldId id="383" r:id="rId21"/>
    <p:sldId id="384" r:id="rId22"/>
    <p:sldId id="352" r:id="rId23"/>
    <p:sldId id="353" r:id="rId24"/>
    <p:sldId id="386" r:id="rId25"/>
    <p:sldId id="387" r:id="rId26"/>
    <p:sldId id="3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249" autoAdjust="0"/>
  </p:normalViewPr>
  <p:slideViewPr>
    <p:cSldViewPr snapToGrid="0">
      <p:cViewPr varScale="1">
        <p:scale>
          <a:sx n="67" d="100"/>
          <a:sy n="67" d="100"/>
        </p:scale>
        <p:origin x="96" y="2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C2440-5C66-4A21-AC56-D77FC638C756}" type="datetimeFigureOut">
              <a:rPr lang="en-GB" smtClean="0"/>
              <a:t>07/10/2020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32FC5-6B54-47F0-A1B4-4D7DCDA059FF}" type="slidenum">
              <a:rPr lang="en-GB" smtClean="0"/>
              <a:t>‹#›</a:t>
            </a:fld>
            <a:endParaRPr lang="en-GB"/>
          </a:p>
        </p:txBody>
      </p:sp>
    </p:spTree>
    <p:extLst>
      <p:ext uri="{BB962C8B-B14F-4D97-AF65-F5344CB8AC3E}">
        <p14:creationId xmlns:p14="http://schemas.microsoft.com/office/powerpoint/2010/main" val="406138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Michelle to introduce the event and the contributors who will each briefly say hello and what their roles are in supporting the students in terms of their post-16 options</a:t>
            </a:r>
          </a:p>
        </p:txBody>
      </p:sp>
      <p:sp>
        <p:nvSpPr>
          <p:cNvPr id="4" name="Slide Number Placeholder 3"/>
          <p:cNvSpPr>
            <a:spLocks noGrp="1"/>
          </p:cNvSpPr>
          <p:nvPr>
            <p:ph type="sldNum" sz="quarter" idx="5"/>
          </p:nvPr>
        </p:nvSpPr>
        <p:spPr/>
        <p:txBody>
          <a:bodyPr/>
          <a:lstStyle/>
          <a:p>
            <a:fld id="{14832FC5-6B54-47F0-A1B4-4D7DCDA059FF}" type="slidenum">
              <a:rPr lang="en-GB" smtClean="0"/>
              <a:t>2</a:t>
            </a:fld>
            <a:endParaRPr lang="en-GB"/>
          </a:p>
        </p:txBody>
      </p:sp>
    </p:spTree>
    <p:extLst>
      <p:ext uri="{BB962C8B-B14F-4D97-AF65-F5344CB8AC3E}">
        <p14:creationId xmlns:p14="http://schemas.microsoft.com/office/powerpoint/2010/main" val="2220016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Note to delivery team: Please update this slide with local companies if you feel that the logos are not representative of your area</a:t>
            </a:r>
          </a:p>
          <a:p>
            <a:endParaRPr lang="en-GB" sz="1000" dirty="0"/>
          </a:p>
          <a:p>
            <a:r>
              <a:rPr lang="en-GB" sz="1000" dirty="0"/>
              <a:t>Equally, the range of employers offering apprenticeships is incredible.</a:t>
            </a:r>
          </a:p>
          <a:p>
            <a:endParaRPr lang="en-GB" sz="1000" dirty="0"/>
          </a:p>
          <a:p>
            <a:r>
              <a:rPr lang="en-GB" sz="1000" dirty="0"/>
              <a:t>This slide shows you some really familiar logos of big companies in England who all recruit apprentices. Around 50% of apprenticeships started are with large companies like this, but 50% will be with smaller local companies.</a:t>
            </a:r>
          </a:p>
          <a:p>
            <a:endParaRPr lang="en-GB" sz="1000" dirty="0"/>
          </a:p>
          <a:p>
            <a:r>
              <a:rPr lang="en-GB" sz="1000" dirty="0"/>
              <a:t>It can be tempting to think that the ‘best’ apprenticeships are just with the big, well-known companies, but many of the smaller employers have absolutely brilliant schemes that enable fast-track career progression for their apprentices so it’s really important to do your research and not to ignore smaller employers because they can be just as good.</a:t>
            </a:r>
          </a:p>
        </p:txBody>
      </p:sp>
      <p:sp>
        <p:nvSpPr>
          <p:cNvPr id="4" name="Slide Number Placeholder 3"/>
          <p:cNvSpPr>
            <a:spLocks noGrp="1"/>
          </p:cNvSpPr>
          <p:nvPr>
            <p:ph type="sldNum" sz="quarter" idx="10"/>
          </p:nvPr>
        </p:nvSpPr>
        <p:spPr/>
        <p:txBody>
          <a:bodyPr/>
          <a:lstStyle/>
          <a:p>
            <a:fld id="{5C1DF199-9D2A-4CF3-8D0C-0B7DFCDC9BEE}" type="slidenum">
              <a:rPr lang="en-GB" smtClean="0"/>
              <a:t>16</a:t>
            </a:fld>
            <a:endParaRPr lang="en-GB" dirty="0"/>
          </a:p>
        </p:txBody>
      </p:sp>
    </p:spTree>
    <p:extLst>
      <p:ext uri="{BB962C8B-B14F-4D97-AF65-F5344CB8AC3E}">
        <p14:creationId xmlns:p14="http://schemas.microsoft.com/office/powerpoint/2010/main" val="194265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baseline="0" dirty="0">
                <a:solidFill>
                  <a:schemeClr val="tx1"/>
                </a:solidFill>
                <a:effectLst/>
                <a:latin typeface="+mn-lt"/>
                <a:ea typeface="+mn-ea"/>
                <a:cs typeface="+mn-cs"/>
              </a:rPr>
              <a:t>We now have four apprenticeship levels: Intermediate, Advanced, Higher and degree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a:t>
            </a:r>
            <a:r>
              <a:rPr lang="en-GB" sz="1200" kern="1200" baseline="0" dirty="0">
                <a:solidFill>
                  <a:schemeClr val="tx1"/>
                </a:solidFill>
                <a:effectLst/>
                <a:latin typeface="+mn-lt"/>
                <a:ea typeface="+mn-ea"/>
                <a:cs typeface="+mn-cs"/>
              </a:rPr>
              <a:t>f you want to, </a:t>
            </a:r>
            <a:r>
              <a:rPr lang="en-GB" sz="1200" kern="1200" dirty="0">
                <a:solidFill>
                  <a:schemeClr val="tx1"/>
                </a:solidFill>
                <a:effectLst/>
                <a:latin typeface="+mn-lt"/>
                <a:ea typeface="+mn-ea"/>
                <a:cs typeface="+mn-cs"/>
              </a:rPr>
              <a:t>you can now start an apprenticeship and </a:t>
            </a:r>
            <a:r>
              <a:rPr lang="en-GB" sz="1200" kern="1200" baseline="0" dirty="0">
                <a:solidFill>
                  <a:schemeClr val="tx1"/>
                </a:solidFill>
                <a:effectLst/>
                <a:latin typeface="+mn-lt"/>
                <a:ea typeface="+mn-ea"/>
                <a:cs typeface="+mn-cs"/>
              </a:rPr>
              <a:t>work all the way up to achieving a degree.</a:t>
            </a:r>
          </a:p>
          <a:p>
            <a:pPr lvl="0"/>
            <a:endParaRPr lang="en-GB" sz="1200" kern="1200" baseline="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Higher apprenticeships cover</a:t>
            </a:r>
            <a:r>
              <a:rPr lang="en-GB" sz="1200" kern="1200" baseline="0" dirty="0">
                <a:solidFill>
                  <a:schemeClr val="tx1"/>
                </a:solidFill>
                <a:effectLst/>
                <a:latin typeface="+mn-lt"/>
                <a:ea typeface="+mn-ea"/>
                <a:cs typeface="+mn-cs"/>
              </a:rPr>
              <a:t> all levels from 4 through to 7</a:t>
            </a:r>
          </a:p>
          <a:p>
            <a:pPr lvl="0"/>
            <a:r>
              <a:rPr lang="en-GB" sz="1200" kern="1200" dirty="0">
                <a:solidFill>
                  <a:schemeClr val="tx1"/>
                </a:solidFill>
                <a:effectLst/>
                <a:latin typeface="+mn-lt"/>
                <a:ea typeface="+mn-ea"/>
                <a:cs typeface="+mn-cs"/>
              </a:rPr>
              <a:t>Level 4, 5, 6 and 7 are equivalent to a Foundation Degree and above.</a:t>
            </a:r>
          </a:p>
          <a:p>
            <a:pPr lvl="0"/>
            <a:r>
              <a:rPr lang="en-GB" sz="1200" kern="1200" dirty="0">
                <a:solidFill>
                  <a:schemeClr val="tx1"/>
                </a:solidFill>
                <a:effectLst/>
                <a:latin typeface="+mn-lt"/>
                <a:ea typeface="+mn-ea"/>
                <a:cs typeface="+mn-cs"/>
              </a:rPr>
              <a:t>A degree apprenticeship contains a Level 6 or 7 Bachelors or Masters degree.</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Which level of apprenticeship you start at will depend on the kind of job that you are applying for. It’s really important not to be held back by only looking for a particular level e.g. degree apprenticeships, because it may be that you need to start at advanced or higher level and work your way up.</a:t>
            </a:r>
          </a:p>
          <a:p>
            <a:pPr lvl="0"/>
            <a:r>
              <a:rPr lang="en-GB" sz="1200" kern="1200" baseline="0" dirty="0">
                <a:solidFill>
                  <a:schemeClr val="tx1"/>
                </a:solidFill>
                <a:effectLst/>
                <a:latin typeface="+mn-lt"/>
                <a:ea typeface="+mn-ea"/>
                <a:cs typeface="+mn-cs"/>
              </a:rPr>
              <a:t>Doing a job is completely different to getting a GCSE or A Level and that’s why it can be a bit confusing.</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The duration of your apprenticeship will depend on a number of factors including the delivery model that your employer selects and which level of apprenticeship you are studying. As a minimum, all apprenticeships must last for a minimum of 12 months.</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17</a:t>
            </a:fld>
            <a:endParaRPr lang="en-US"/>
          </a:p>
        </p:txBody>
      </p:sp>
    </p:spTree>
    <p:extLst>
      <p:ext uri="{BB962C8B-B14F-4D97-AF65-F5344CB8AC3E}">
        <p14:creationId xmlns:p14="http://schemas.microsoft.com/office/powerpoint/2010/main" val="396056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 benefit will  also stop if the child gets an apprenticeship but that is because the child will be earning a wage so could contribute to the household income</a:t>
            </a:r>
          </a:p>
        </p:txBody>
      </p:sp>
      <p:sp>
        <p:nvSpPr>
          <p:cNvPr id="4" name="Slide Number Placeholder 3"/>
          <p:cNvSpPr>
            <a:spLocks noGrp="1"/>
          </p:cNvSpPr>
          <p:nvPr>
            <p:ph type="sldNum" sz="quarter" idx="5"/>
          </p:nvPr>
        </p:nvSpPr>
        <p:spPr/>
        <p:txBody>
          <a:bodyPr/>
          <a:lstStyle/>
          <a:p>
            <a:fld id="{14832FC5-6B54-47F0-A1B4-4D7DCDA059FF}" type="slidenum">
              <a:rPr lang="en-GB" smtClean="0"/>
              <a:t>18</a:t>
            </a:fld>
            <a:endParaRPr lang="en-GB"/>
          </a:p>
        </p:txBody>
      </p:sp>
    </p:spTree>
    <p:extLst>
      <p:ext uri="{BB962C8B-B14F-4D97-AF65-F5344CB8AC3E}">
        <p14:creationId xmlns:p14="http://schemas.microsoft.com/office/powerpoint/2010/main" val="62712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Michelle  and / or Hilary to go through.  These have been updated since </a:t>
            </a:r>
            <a:r>
              <a:rPr lang="en-GB" dirty="0" err="1"/>
              <a:t>covid</a:t>
            </a:r>
            <a:endParaRPr lang="en-GB" dirty="0"/>
          </a:p>
        </p:txBody>
      </p:sp>
      <p:sp>
        <p:nvSpPr>
          <p:cNvPr id="4" name="Slide Number Placeholder 3"/>
          <p:cNvSpPr>
            <a:spLocks noGrp="1"/>
          </p:cNvSpPr>
          <p:nvPr>
            <p:ph type="sldNum" sz="quarter" idx="5"/>
          </p:nvPr>
        </p:nvSpPr>
        <p:spPr/>
        <p:txBody>
          <a:bodyPr/>
          <a:lstStyle/>
          <a:p>
            <a:fld id="{14832FC5-6B54-47F0-A1B4-4D7DCDA059FF}" type="slidenum">
              <a:rPr lang="en-GB" smtClean="0"/>
              <a:t>20</a:t>
            </a:fld>
            <a:endParaRPr lang="en-GB"/>
          </a:p>
        </p:txBody>
      </p:sp>
    </p:spTree>
    <p:extLst>
      <p:ext uri="{BB962C8B-B14F-4D97-AF65-F5344CB8AC3E}">
        <p14:creationId xmlns:p14="http://schemas.microsoft.com/office/powerpoint/2010/main" val="34961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 to go through the support </a:t>
            </a:r>
          </a:p>
        </p:txBody>
      </p:sp>
      <p:sp>
        <p:nvSpPr>
          <p:cNvPr id="4" name="Slide Number Placeholder 3"/>
          <p:cNvSpPr>
            <a:spLocks noGrp="1"/>
          </p:cNvSpPr>
          <p:nvPr>
            <p:ph type="sldNum" sz="quarter" idx="5"/>
          </p:nvPr>
        </p:nvSpPr>
        <p:spPr/>
        <p:txBody>
          <a:bodyPr/>
          <a:lstStyle/>
          <a:p>
            <a:fld id="{14832FC5-6B54-47F0-A1B4-4D7DCDA059FF}" type="slidenum">
              <a:rPr lang="en-GB" smtClean="0"/>
              <a:t>23</a:t>
            </a:fld>
            <a:endParaRPr lang="en-GB"/>
          </a:p>
        </p:txBody>
      </p:sp>
    </p:spTree>
    <p:extLst>
      <p:ext uri="{BB962C8B-B14F-4D97-AF65-F5344CB8AC3E}">
        <p14:creationId xmlns:p14="http://schemas.microsoft.com/office/powerpoint/2010/main" val="2424879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go through any questions that have been typed on Zoom during the session</a:t>
            </a:r>
          </a:p>
        </p:txBody>
      </p:sp>
      <p:sp>
        <p:nvSpPr>
          <p:cNvPr id="4" name="Slide Number Placeholder 3"/>
          <p:cNvSpPr>
            <a:spLocks noGrp="1"/>
          </p:cNvSpPr>
          <p:nvPr>
            <p:ph type="sldNum" sz="quarter" idx="5"/>
          </p:nvPr>
        </p:nvSpPr>
        <p:spPr/>
        <p:txBody>
          <a:bodyPr/>
          <a:lstStyle/>
          <a:p>
            <a:fld id="{14832FC5-6B54-47F0-A1B4-4D7DCDA059FF}" type="slidenum">
              <a:rPr lang="en-GB" smtClean="0"/>
              <a:t>24</a:t>
            </a:fld>
            <a:endParaRPr lang="en-GB"/>
          </a:p>
        </p:txBody>
      </p:sp>
    </p:spTree>
    <p:extLst>
      <p:ext uri="{BB962C8B-B14F-4D97-AF65-F5344CB8AC3E}">
        <p14:creationId xmlns:p14="http://schemas.microsoft.com/office/powerpoint/2010/main" val="338673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Michelle to go through the purpose of the session.  </a:t>
            </a:r>
          </a:p>
        </p:txBody>
      </p:sp>
      <p:sp>
        <p:nvSpPr>
          <p:cNvPr id="4" name="Slide Number Placeholder 3"/>
          <p:cNvSpPr>
            <a:spLocks noGrp="1"/>
          </p:cNvSpPr>
          <p:nvPr>
            <p:ph type="sldNum" sz="quarter" idx="5"/>
          </p:nvPr>
        </p:nvSpPr>
        <p:spPr/>
        <p:txBody>
          <a:bodyPr/>
          <a:lstStyle/>
          <a:p>
            <a:fld id="{14832FC5-6B54-47F0-A1B4-4D7DCDA059FF}" type="slidenum">
              <a:rPr lang="en-GB" smtClean="0"/>
              <a:t>3</a:t>
            </a:fld>
            <a:endParaRPr lang="en-GB"/>
          </a:p>
        </p:txBody>
      </p:sp>
    </p:spTree>
    <p:extLst>
      <p:ext uri="{BB962C8B-B14F-4D97-AF65-F5344CB8AC3E}">
        <p14:creationId xmlns:p14="http://schemas.microsoft.com/office/powerpoint/2010/main" val="197966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2A9CFEE-106B-4D66-BB3A-9F1209B10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0"/>
              </a:spcBef>
              <a:spcAft>
                <a:spcPct val="0"/>
              </a:spcAft>
              <a:buClrTx/>
              <a:buSzTx/>
              <a:buFontTx/>
              <a:buNone/>
              <a:tabLst/>
              <a:defRPr/>
            </a:pPr>
            <a:fld id="{2A953F16-653F-4C96-B55B-17E2C96F318D}"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5675" rtl="0" eaLnBrk="1" fontAlgn="base" latinLnBrk="0" hangingPunct="1">
                <a:lnSpc>
                  <a:spcPct val="100000"/>
                </a:lnSpc>
                <a:spcBef>
                  <a:spcPct val="0"/>
                </a:spcBef>
                <a:spcAft>
                  <a:spcPct val="0"/>
                </a:spcAft>
                <a:buClrTx/>
                <a:buSzTx/>
                <a:buFontTx/>
                <a:buNone/>
                <a:tabLst/>
                <a:defRPr/>
              </a:pPr>
              <a:t>4</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6249DE8B-4A33-48CE-979C-1AE7D58FE2A8}"/>
              </a:ext>
            </a:extLst>
          </p:cNvPr>
          <p:cNvSpPr>
            <a:spLocks noGrp="1" noRot="1" noChangeAspect="1" noChangeArrowheads="1" noTextEdit="1"/>
          </p:cNvSpPr>
          <p:nvPr>
            <p:ph type="sldImg"/>
          </p:nvPr>
        </p:nvSpPr>
        <p:spPr>
          <a:ln/>
        </p:spPr>
      </p:sp>
      <p:sp>
        <p:nvSpPr>
          <p:cNvPr id="6148" name="Rectangle 5">
            <a:extLst>
              <a:ext uri="{FF2B5EF4-FFF2-40B4-BE49-F238E27FC236}">
                <a16:creationId xmlns:a16="http://schemas.microsoft.com/office/drawing/2014/main" id="{70B28A11-D00F-417C-8E5C-A41CB041D713}"/>
              </a:ext>
            </a:extLst>
          </p:cNvPr>
          <p:cNvSpPr>
            <a:spLocks noGrp="1" noChangeArrowheads="1"/>
          </p:cNvSpPr>
          <p:nvPr>
            <p:ph type="body" idx="1"/>
          </p:nvPr>
        </p:nvSpPr>
        <p:spPr>
          <a:xfrm>
            <a:off x="1066800" y="5105400"/>
            <a:ext cx="50292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10000"/>
              </a:spcBef>
            </a:pPr>
            <a:r>
              <a:rPr lang="en-GB" altLang="en-US">
                <a:latin typeface="Arial" panose="020B0604020202020204" pitchFamily="34" charset="0"/>
                <a:cs typeface="Arial" panose="020B0604020202020204" pitchFamily="34" charset="0"/>
              </a:rPr>
              <a:t>The Connexions template must be used for all Connexions contracts or funded projects including all guidance teams, centres, information team and work based services. </a:t>
            </a:r>
            <a:endParaRPr lang="en-GB" altLang="en-US">
              <a:latin typeface="Arial" panose="020B0604020202020204" pitchFamily="34" charset="0"/>
              <a:cs typeface="Times New Roman" panose="02020603050405020304" pitchFamily="18" charset="0"/>
            </a:endParaRPr>
          </a:p>
          <a:p>
            <a:pPr eaLnBrk="1" hangingPunct="1">
              <a:spcBef>
                <a:spcPct val="10000"/>
              </a:spcBef>
            </a:pPr>
            <a:r>
              <a:rPr lang="en-GB" altLang="en-US">
                <a:latin typeface="Arial" panose="020B0604020202020204" pitchFamily="34" charset="0"/>
                <a:cs typeface="Arial" panose="020B0604020202020204" pitchFamily="34" charset="0"/>
              </a:rPr>
              <a:t> </a:t>
            </a:r>
            <a:endParaRPr lang="en-GB" altLang="en-US">
              <a:latin typeface="Arial" panose="020B0604020202020204" pitchFamily="34" charset="0"/>
              <a:cs typeface="Times New Roman" panose="02020603050405020304" pitchFamily="18" charset="0"/>
            </a:endParaRPr>
          </a:p>
          <a:p>
            <a:pPr eaLnBrk="1" hangingPunct="1"/>
            <a:r>
              <a:rPr lang="en-GB" altLang="en-US">
                <a:latin typeface="Arial" panose="020B0604020202020204" pitchFamily="34" charset="0"/>
                <a:cs typeface="Arial" panose="020B0604020202020204" pitchFamily="34" charset="0"/>
              </a:rPr>
              <a:t>The Corporate template should be used when presenting C&amp;K Careers Ltd as a business; under no circumstances must this template be used when presenting a Connexions contract or funded project.  For advice regarding the use of partner logos within corporate presentations please contact DTP or Customer Relations.</a:t>
            </a:r>
          </a:p>
          <a:p>
            <a:pPr eaLnBrk="1" hangingPunct="1">
              <a:spcBef>
                <a:spcPct val="10000"/>
              </a:spcBef>
            </a:pPr>
            <a:endParaRPr lang="en-GB" altLang="en-US">
              <a:latin typeface="Arial" panose="020B0604020202020204" pitchFamily="34" charset="0"/>
              <a:cs typeface="Arial" panose="020B0604020202020204" pitchFamily="34" charset="0"/>
            </a:endParaRPr>
          </a:p>
          <a:p>
            <a:pPr eaLnBrk="1" hangingPunct="1">
              <a:spcBef>
                <a:spcPct val="10000"/>
              </a:spcBef>
            </a:pPr>
            <a:endParaRPr lang="en-GB" altLang="en-US">
              <a:latin typeface="Arial" panose="020B0604020202020204" pitchFamily="34" charset="0"/>
              <a:cs typeface="Arial" panose="020B0604020202020204" pitchFamily="34" charset="0"/>
            </a:endParaRPr>
          </a:p>
          <a:p>
            <a:pPr eaLnBrk="1" hangingPunct="1"/>
            <a:r>
              <a:rPr lang="en-GB" altLang="en-US" b="1">
                <a:latin typeface="Arial" panose="020B0604020202020204" pitchFamily="34" charset="0"/>
                <a:cs typeface="Arial" panose="020B0604020202020204" pitchFamily="34" charset="0"/>
              </a:rPr>
              <a:t>This presentation opens up on the View Notes page.  To start working on the template, click on View and then Normal.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B0A794F-574A-49A3-8B12-C7D1E4D87F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0"/>
              </a:spcBef>
              <a:spcAft>
                <a:spcPct val="0"/>
              </a:spcAft>
              <a:buClrTx/>
              <a:buSzTx/>
              <a:buFontTx/>
              <a:buNone/>
              <a:tabLst/>
              <a:defRPr/>
            </a:pPr>
            <a:fld id="{59B21646-1785-4A85-B8B3-DD06C1404AD2}"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5675" rtl="0" eaLnBrk="1" fontAlgn="base" latinLnBrk="0" hangingPunct="1">
                <a:lnSpc>
                  <a:spcPct val="100000"/>
                </a:lnSpc>
                <a:spcBef>
                  <a:spcPct val="0"/>
                </a:spcBef>
                <a:spcAft>
                  <a:spcPct val="0"/>
                </a:spcAft>
                <a:buClrTx/>
                <a:buSzTx/>
                <a:buFontTx/>
                <a:buNone/>
                <a:tabLst/>
                <a:defRPr/>
              </a:pPr>
              <a:t>9</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3" name="Rectangle 2">
            <a:extLst>
              <a:ext uri="{FF2B5EF4-FFF2-40B4-BE49-F238E27FC236}">
                <a16:creationId xmlns:a16="http://schemas.microsoft.com/office/drawing/2014/main" id="{343DB94B-9D02-4C5D-93B5-F02B62DB395F}"/>
              </a:ext>
            </a:extLst>
          </p:cNvPr>
          <p:cNvSpPr>
            <a:spLocks noGrp="1" noRot="1" noChangeAspect="1" noChangeArrowheads="1" noTextEdit="1"/>
          </p:cNvSpPr>
          <p:nvPr>
            <p:ph type="sldImg"/>
          </p:nvPr>
        </p:nvSpPr>
        <p:spPr>
          <a:xfrm>
            <a:off x="166688" y="1279525"/>
            <a:ext cx="6823075" cy="3838575"/>
          </a:xfrm>
          <a:ln/>
        </p:spPr>
      </p:sp>
      <p:sp>
        <p:nvSpPr>
          <p:cNvPr id="15364" name="Rectangle 6">
            <a:extLst>
              <a:ext uri="{FF2B5EF4-FFF2-40B4-BE49-F238E27FC236}">
                <a16:creationId xmlns:a16="http://schemas.microsoft.com/office/drawing/2014/main" id="{C409B488-0856-4F76-9846-2798430C3ED2}"/>
              </a:ext>
            </a:extLst>
          </p:cNvPr>
          <p:cNvSpPr>
            <a:spLocks noGrp="1" noChangeArrowheads="1"/>
          </p:cNvSpPr>
          <p:nvPr>
            <p:ph type="body" idx="1"/>
          </p:nvPr>
        </p:nvSpPr>
        <p:spPr>
          <a:xfrm>
            <a:off x="1035050" y="56388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1E256B0-0177-48C2-AA26-7DE601A00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0"/>
              </a:spcBef>
              <a:spcAft>
                <a:spcPct val="0"/>
              </a:spcAft>
              <a:buClrTx/>
              <a:buSzTx/>
              <a:buFontTx/>
              <a:buNone/>
              <a:tabLst/>
              <a:defRPr/>
            </a:pPr>
            <a:fld id="{A98D66F4-0BFE-46C9-99EA-05C319FA00B9}"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5675" rtl="0" eaLnBrk="1" fontAlgn="base" latinLnBrk="0" hangingPunct="1">
                <a:lnSpc>
                  <a:spcPct val="100000"/>
                </a:lnSpc>
                <a:spcBef>
                  <a:spcPct val="0"/>
                </a:spcBef>
                <a:spcAft>
                  <a:spcPct val="0"/>
                </a:spcAft>
                <a:buClrTx/>
                <a:buSzTx/>
                <a:buFontTx/>
                <a:buNone/>
                <a:tabLst/>
                <a:defRPr/>
              </a:pPr>
              <a:t>10</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id="{908F5FFD-D5E9-42EC-8C94-33378A4FCFCC}"/>
              </a:ext>
            </a:extLst>
          </p:cNvPr>
          <p:cNvSpPr>
            <a:spLocks noGrp="1" noRot="1" noChangeAspect="1" noChangeArrowheads="1" noTextEdit="1"/>
          </p:cNvSpPr>
          <p:nvPr>
            <p:ph type="sldImg"/>
          </p:nvPr>
        </p:nvSpPr>
        <p:spPr>
          <a:xfrm>
            <a:off x="166688" y="1279525"/>
            <a:ext cx="6823075" cy="3838575"/>
          </a:xfrm>
          <a:ln/>
        </p:spPr>
      </p:sp>
      <p:sp>
        <p:nvSpPr>
          <p:cNvPr id="17412" name="Rectangle 5">
            <a:extLst>
              <a:ext uri="{FF2B5EF4-FFF2-40B4-BE49-F238E27FC236}">
                <a16:creationId xmlns:a16="http://schemas.microsoft.com/office/drawing/2014/main" id="{C997C1FA-B27F-4AA9-A06C-47C7CA011C51}"/>
              </a:ext>
            </a:extLst>
          </p:cNvPr>
          <p:cNvSpPr>
            <a:spLocks noGrp="1" noChangeArrowheads="1"/>
          </p:cNvSpPr>
          <p:nvPr>
            <p:ph type="body" idx="1"/>
          </p:nvPr>
        </p:nvSpPr>
        <p:spPr>
          <a:xfrm>
            <a:off x="1035050" y="56388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117D24B-39D0-4215-8461-C9C2EA843B7C}"/>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C3B81B2-B70F-41E0-86E2-430475BF47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
        <p:nvSpPr>
          <p:cNvPr id="9220" name="Slide Number Placeholder 3">
            <a:extLst>
              <a:ext uri="{FF2B5EF4-FFF2-40B4-BE49-F238E27FC236}">
                <a16:creationId xmlns:a16="http://schemas.microsoft.com/office/drawing/2014/main" id="{BFEB938D-28CE-42CB-9F6C-FF5B4D3BB4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5675" rtl="0" eaLnBrk="1" fontAlgn="base" latinLnBrk="0" hangingPunct="1">
              <a:lnSpc>
                <a:spcPct val="100000"/>
              </a:lnSpc>
              <a:spcBef>
                <a:spcPct val="0"/>
              </a:spcBef>
              <a:spcAft>
                <a:spcPct val="0"/>
              </a:spcAft>
              <a:buClrTx/>
              <a:buSzTx/>
              <a:buFontTx/>
              <a:buNone/>
              <a:tabLst/>
              <a:defRPr/>
            </a:pPr>
            <a:fld id="{F40E5552-D7A4-441B-A6C6-5559219914CB}"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55675" rtl="0" eaLnBrk="1" fontAlgn="base" latinLnBrk="0" hangingPunct="1">
                <a:lnSpc>
                  <a:spcPct val="100000"/>
                </a:lnSpc>
                <a:spcBef>
                  <a:spcPct val="0"/>
                </a:spcBef>
                <a:spcAft>
                  <a:spcPct val="0"/>
                </a:spcAft>
                <a:buClrTx/>
                <a:buSzTx/>
                <a:buFontTx/>
                <a:buNone/>
                <a:tabLst/>
                <a:defRPr/>
              </a:pPr>
              <a:t>11</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Michelle to go through some information about apprenticeships</a:t>
            </a:r>
          </a:p>
        </p:txBody>
      </p:sp>
      <p:sp>
        <p:nvSpPr>
          <p:cNvPr id="4" name="Slide Number Placeholder 3"/>
          <p:cNvSpPr>
            <a:spLocks noGrp="1"/>
          </p:cNvSpPr>
          <p:nvPr>
            <p:ph type="sldNum" sz="quarter" idx="5"/>
          </p:nvPr>
        </p:nvSpPr>
        <p:spPr/>
        <p:txBody>
          <a:bodyPr/>
          <a:lstStyle/>
          <a:p>
            <a:fld id="{14832FC5-6B54-47F0-A1B4-4D7DCDA059FF}" type="slidenum">
              <a:rPr lang="en-GB" smtClean="0"/>
              <a:t>13</a:t>
            </a:fld>
            <a:endParaRPr lang="en-GB"/>
          </a:p>
        </p:txBody>
      </p:sp>
    </p:spTree>
    <p:extLst>
      <p:ext uri="{BB962C8B-B14F-4D97-AF65-F5344CB8AC3E}">
        <p14:creationId xmlns:p14="http://schemas.microsoft.com/office/powerpoint/2010/main" val="3847530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Lots of people get confused about apprenticeships. That’s probably because they’ve been around for hundreds</a:t>
            </a:r>
            <a:r>
              <a:rPr lang="en-GB" sz="1200" kern="1200" baseline="0" dirty="0">
                <a:solidFill>
                  <a:schemeClr val="tx1"/>
                </a:solidFill>
                <a:effectLst/>
                <a:latin typeface="+mn-lt"/>
                <a:ea typeface="+mn-ea"/>
                <a:cs typeface="+mn-cs"/>
              </a:rPr>
              <a:t> of years, but they’ve changed a lot in that time.</a:t>
            </a:r>
          </a:p>
          <a:p>
            <a:endParaRPr lang="en-GB" sz="1200"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Y</a:t>
            </a:r>
            <a:r>
              <a:rPr lang="en-GB" sz="1200" b="1" kern="1200" dirty="0">
                <a:solidFill>
                  <a:schemeClr val="tx1"/>
                </a:solidFill>
                <a:effectLst/>
                <a:latin typeface="+mn-lt"/>
                <a:ea typeface="+mn-ea"/>
                <a:cs typeface="+mn-cs"/>
              </a:rPr>
              <a:t>ou will earn a wage</a:t>
            </a:r>
            <a:r>
              <a:rPr lang="en-GB" sz="1200" kern="1200" baseline="0" dirty="0">
                <a:solidFill>
                  <a:schemeClr val="tx1"/>
                </a:solidFill>
                <a:effectLst/>
                <a:latin typeface="+mn-lt"/>
                <a:ea typeface="+mn-ea"/>
                <a:cs typeface="+mn-cs"/>
              </a:rPr>
              <a:t> – and it can be a really good salary too! We’ll talk more about money later on.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a:t>
            </a:r>
            <a:r>
              <a:rPr lang="en-GB" sz="1200" kern="1200" baseline="0" dirty="0">
                <a:solidFill>
                  <a:srgbClr val="FF0000"/>
                </a:solidFill>
                <a:effectLst/>
                <a:latin typeface="+mn-lt"/>
                <a:ea typeface="+mn-ea"/>
                <a:cs typeface="+mn-cs"/>
              </a:rPr>
              <a:t>t’s important to understand </a:t>
            </a:r>
            <a:r>
              <a:rPr lang="en-GB" sz="1200" kern="1200" baseline="0" dirty="0">
                <a:solidFill>
                  <a:schemeClr val="tx1"/>
                </a:solidFill>
                <a:effectLst/>
                <a:latin typeface="+mn-lt"/>
                <a:ea typeface="+mn-ea"/>
                <a:cs typeface="+mn-cs"/>
              </a:rPr>
              <a:t>that a</a:t>
            </a:r>
            <a:r>
              <a:rPr lang="en-GB" sz="1200" kern="1200" dirty="0">
                <a:solidFill>
                  <a:schemeClr val="tx1"/>
                </a:solidFill>
                <a:effectLst/>
                <a:latin typeface="+mn-lt"/>
                <a:ea typeface="+mn-ea"/>
                <a:cs typeface="+mn-cs"/>
              </a:rPr>
              <a:t>n apprenticeship is a </a:t>
            </a:r>
            <a:r>
              <a:rPr lang="en-GB" sz="1200" b="1" kern="1200" dirty="0">
                <a:solidFill>
                  <a:schemeClr val="tx1"/>
                </a:solidFill>
                <a:effectLst/>
                <a:latin typeface="+mn-lt"/>
                <a:ea typeface="+mn-ea"/>
                <a:cs typeface="+mn-cs"/>
              </a:rPr>
              <a:t>real job, with a real</a:t>
            </a:r>
            <a:r>
              <a:rPr lang="en-GB" sz="1200" b="1" kern="1200" baseline="0" dirty="0">
                <a:solidFill>
                  <a:schemeClr val="tx1"/>
                </a:solidFill>
                <a:effectLst/>
                <a:latin typeface="+mn-lt"/>
                <a:ea typeface="+mn-ea"/>
                <a:cs typeface="+mn-cs"/>
              </a:rPr>
              <a:t> employer</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You will spend time working alongside other people and learn from their experience.  </a:t>
            </a:r>
            <a:r>
              <a:rPr lang="en-GB" sz="1200" kern="1200" dirty="0">
                <a:solidFill>
                  <a:schemeClr val="tx1"/>
                </a:solidFill>
                <a:effectLst/>
                <a:latin typeface="+mn-lt"/>
                <a:ea typeface="+mn-ea"/>
                <a:cs typeface="+mn-cs"/>
              </a:rPr>
              <a:t>There’s a myth that apprenticeships</a:t>
            </a:r>
            <a:r>
              <a:rPr lang="en-GB" sz="1200" kern="1200" baseline="0" dirty="0">
                <a:solidFill>
                  <a:schemeClr val="tx1"/>
                </a:solidFill>
                <a:effectLst/>
                <a:latin typeface="+mn-lt"/>
                <a:ea typeface="+mn-ea"/>
                <a:cs typeface="+mn-cs"/>
              </a:rPr>
              <a:t> are just like work experience, where you’re given basic tasks or asked to make the tea, but this isn’t the case.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Because it’s a proper job, you will also have a </a:t>
            </a:r>
            <a:r>
              <a:rPr lang="en-GB" sz="1200" b="1" kern="1200" baseline="0" dirty="0">
                <a:solidFill>
                  <a:schemeClr val="tx1"/>
                </a:solidFill>
                <a:effectLst/>
                <a:latin typeface="+mn-lt"/>
                <a:ea typeface="+mn-ea"/>
                <a:cs typeface="+mn-cs"/>
              </a:rPr>
              <a:t>contract of employment</a:t>
            </a:r>
            <a:r>
              <a:rPr lang="en-GB" sz="1200" kern="1200" baseline="0" dirty="0">
                <a:solidFill>
                  <a:schemeClr val="tx1"/>
                </a:solidFill>
                <a:effectLst/>
                <a:latin typeface="+mn-lt"/>
                <a:ea typeface="+mn-ea"/>
                <a:cs typeface="+mn-cs"/>
              </a:rPr>
              <a:t>, holiday and sick pay - exactly the same as any other member of staff.</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he employer will invest their time and money in helping you to gain </a:t>
            </a:r>
            <a:r>
              <a:rPr lang="en-GB" sz="1200" b="1" kern="1200" baseline="0" dirty="0">
                <a:solidFill>
                  <a:schemeClr val="tx1"/>
                </a:solidFill>
                <a:effectLst/>
                <a:latin typeface="+mn-lt"/>
                <a:ea typeface="+mn-ea"/>
                <a:cs typeface="+mn-cs"/>
              </a:rPr>
              <a:t>qualifications</a:t>
            </a:r>
            <a:r>
              <a:rPr lang="en-GB" sz="1200" kern="1200" baseline="0" dirty="0">
                <a:solidFill>
                  <a:schemeClr val="tx1"/>
                </a:solidFill>
                <a:effectLst/>
                <a:latin typeface="+mn-lt"/>
                <a:ea typeface="+mn-ea"/>
                <a:cs typeface="+mn-cs"/>
              </a:rPr>
              <a:t> and valuable new skills and </a:t>
            </a:r>
            <a:r>
              <a:rPr lang="en-GB" sz="1200" b="1" kern="1200" baseline="0" dirty="0">
                <a:solidFill>
                  <a:schemeClr val="tx1"/>
                </a:solidFill>
                <a:effectLst/>
                <a:latin typeface="+mn-lt"/>
                <a:ea typeface="+mn-ea"/>
                <a:cs typeface="+mn-cs"/>
              </a:rPr>
              <a:t>experience</a:t>
            </a:r>
            <a:r>
              <a:rPr lang="en-GB" sz="1200" kern="1200" baseline="0" dirty="0">
                <a:solidFill>
                  <a:schemeClr val="tx1"/>
                </a:solidFill>
                <a:effectLst/>
                <a:latin typeface="+mn-lt"/>
                <a:ea typeface="+mn-ea"/>
                <a:cs typeface="+mn-cs"/>
              </a:rPr>
              <a:t>. </a:t>
            </a:r>
          </a:p>
          <a:p>
            <a:r>
              <a:rPr lang="en-GB" sz="1200" kern="1200" baseline="0" dirty="0">
                <a:solidFill>
                  <a:schemeClr val="tx1"/>
                </a:solidFill>
                <a:effectLst/>
                <a:latin typeface="+mn-lt"/>
                <a:ea typeface="+mn-ea"/>
                <a:cs typeface="+mn-cs"/>
              </a:rPr>
              <a:t>You will be given real responsibilities and expected to work hard, just like anyone else in the company.</a:t>
            </a:r>
            <a:r>
              <a:rPr lang="en-GB" sz="1200" b="1" kern="1200" baseline="0" dirty="0">
                <a:solidFill>
                  <a:schemeClr val="tx1"/>
                </a:solidFill>
                <a:effectLst/>
                <a:latin typeface="+mn-lt"/>
                <a:ea typeface="+mn-ea"/>
                <a:cs typeface="+mn-cs"/>
              </a:rPr>
              <a:t> </a:t>
            </a:r>
          </a:p>
          <a:p>
            <a:r>
              <a:rPr lang="en-GB" sz="1200" b="1" kern="1200" baseline="0" dirty="0">
                <a:solidFill>
                  <a:schemeClr val="tx1"/>
                </a:solidFill>
                <a:effectLst/>
                <a:latin typeface="+mn-lt"/>
                <a:ea typeface="+mn-ea"/>
                <a:cs typeface="+mn-cs"/>
              </a:rPr>
              <a:t>You will also be supported by a training provider</a:t>
            </a:r>
            <a:r>
              <a:rPr lang="en-GB" sz="1200" kern="1200" baseline="0" dirty="0">
                <a:solidFill>
                  <a:schemeClr val="tx1"/>
                </a:solidFill>
                <a:effectLst/>
                <a:latin typeface="+mn-lt"/>
                <a:ea typeface="+mn-ea"/>
                <a:cs typeface="+mn-cs"/>
              </a:rPr>
              <a:t>, who will help you achieve your qualifications and make sure you complete your apprenticeship.</a:t>
            </a:r>
            <a:endParaRPr lang="en-GB" sz="1200" b="1"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An apprenticeship typically takes 1 to 4 years to complete (sometimes up to 6 for some areas like Solicitor).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You will work for at least </a:t>
            </a:r>
            <a:r>
              <a:rPr lang="en-GB" sz="1200" b="1" kern="1200" baseline="0" dirty="0">
                <a:solidFill>
                  <a:schemeClr val="tx1"/>
                </a:solidFill>
                <a:effectLst/>
                <a:latin typeface="+mn-lt"/>
                <a:ea typeface="+mn-ea"/>
                <a:cs typeface="+mn-cs"/>
              </a:rPr>
              <a:t>30 hours per week</a:t>
            </a:r>
            <a:r>
              <a:rPr lang="en-GB" sz="1200" kern="1200" baseline="0" dirty="0">
                <a:solidFill>
                  <a:schemeClr val="tx1"/>
                </a:solidFill>
                <a:effectLst/>
                <a:latin typeface="+mn-lt"/>
                <a:ea typeface="+mn-ea"/>
                <a:cs typeface="+mn-cs"/>
              </a:rPr>
              <a:t> and this will include paid time to complete your studies.</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The total duration will depend on the delivery model that your employer selects, the level and the subject you’re studying.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As a minimum, all apprenticeships must last for a minimum of 12 months.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It’s important to remember that apprenticeships aren’t the ‘easy option’. </a:t>
            </a:r>
          </a:p>
          <a:p>
            <a:r>
              <a:rPr lang="en-GB" sz="1200" kern="1200" baseline="0" dirty="0">
                <a:solidFill>
                  <a:schemeClr val="tx1"/>
                </a:solidFill>
                <a:effectLst/>
                <a:latin typeface="+mn-lt"/>
                <a:ea typeface="+mn-ea"/>
                <a:cs typeface="+mn-cs"/>
              </a:rPr>
              <a:t>Holding down a full time job and studying takes a certain skill, and it won’t be right for everyone.</a:t>
            </a:r>
          </a:p>
          <a:p>
            <a:endParaRPr lang="en-GB" dirty="0"/>
          </a:p>
        </p:txBody>
      </p:sp>
      <p:sp>
        <p:nvSpPr>
          <p:cNvPr id="4" name="Slide Number Placeholder 3"/>
          <p:cNvSpPr>
            <a:spLocks noGrp="1"/>
          </p:cNvSpPr>
          <p:nvPr>
            <p:ph type="sldNum" sz="quarter" idx="10"/>
          </p:nvPr>
        </p:nvSpPr>
        <p:spPr/>
        <p:txBody>
          <a:bodyPr/>
          <a:lstStyle/>
          <a:p>
            <a:fld id="{0365A29D-C0B9-41C6-BEC0-29DFAAEEA45B}" type="slidenum">
              <a:rPr lang="en-GB" smtClean="0"/>
              <a:pPr/>
              <a:t>14</a:t>
            </a:fld>
            <a:endParaRPr lang="en-GB"/>
          </a:p>
        </p:txBody>
      </p:sp>
    </p:spTree>
    <p:extLst>
      <p:ext uri="{BB962C8B-B14F-4D97-AF65-F5344CB8AC3E}">
        <p14:creationId xmlns:p14="http://schemas.microsoft.com/office/powerpoint/2010/main" val="137120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When we talk about apprenticeships, instantly people will start to think of Plumbing, Electrical and some of the other construction trades. </a:t>
            </a:r>
            <a:r>
              <a:rPr lang="en-GB" altLang="en-US" sz="1200" baseline="0" dirty="0"/>
              <a:t>There are many brilliant apprenticeships in these areas, but there are also hundreds of new apprenticeships in exciting areas that you might not know exist.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range of apprenticeship job roles out there is absolutely vast. </a:t>
            </a:r>
          </a:p>
          <a:p>
            <a:pPr eaLnBrk="1" hangingPunct="1">
              <a:spcBef>
                <a:spcPct val="0"/>
              </a:spcBef>
            </a:pPr>
            <a:r>
              <a:rPr lang="en-GB" altLang="en-US" sz="1200" baseline="0" dirty="0"/>
              <a:t>This slide gives you an idea of the huge range of apprenticeships available and </a:t>
            </a:r>
            <a:r>
              <a:rPr lang="en-GB" altLang="en-US" sz="1200" b="1" baseline="0" dirty="0"/>
              <a:t>this is just a taster</a:t>
            </a:r>
          </a:p>
          <a:p>
            <a:pPr eaLnBrk="1" hangingPunct="1">
              <a:spcBef>
                <a:spcPct val="0"/>
              </a:spcBef>
            </a:pPr>
            <a:endParaRPr lang="en-GB" altLang="en-US" sz="1200" b="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You could start an apprenticeship in hundreds of occupational areas. Some will amaze you!</a:t>
            </a:r>
          </a:p>
          <a:p>
            <a:pPr eaLnBrk="1" hangingPunct="1">
              <a:spcBef>
                <a:spcPct val="0"/>
              </a:spcBef>
            </a:pPr>
            <a:endParaRPr lang="en-GB" altLang="en-US" sz="1200" baseline="0" dirty="0"/>
          </a:p>
          <a:p>
            <a:pPr eaLnBrk="1" hangingPunct="1">
              <a:spcBef>
                <a:spcPct val="0"/>
              </a:spcBef>
            </a:pPr>
            <a:r>
              <a:rPr lang="en-GB" altLang="en-US" sz="1200" b="1" baseline="0" dirty="0"/>
              <a:t>Activity idea: Pick out a few of the job roles to discuss – will depend on the audience.</a:t>
            </a:r>
          </a:p>
          <a:p>
            <a:pPr eaLnBrk="1" hangingPunct="1">
              <a:spcBef>
                <a:spcPct val="0"/>
              </a:spcBef>
            </a:pPr>
            <a:r>
              <a:rPr lang="en-GB" altLang="en-US" sz="1200" b="1" baseline="0" dirty="0"/>
              <a:t>Activity idea: Can anyone spot an apprenticeship on the screen that has surprised them?</a:t>
            </a:r>
          </a:p>
          <a:p>
            <a:pPr eaLnBrk="1" hangingPunct="1">
              <a:spcBef>
                <a:spcPct val="0"/>
              </a:spcBef>
            </a:pPr>
            <a:r>
              <a:rPr lang="en-GB" altLang="en-US" sz="1200" b="1" baseline="0" dirty="0"/>
              <a:t>Activity idea: Does anyone know someone who is doing an interesting apprenticeship? </a:t>
            </a:r>
          </a:p>
          <a:p>
            <a:pPr eaLnBrk="1" hangingPunct="1">
              <a:spcBef>
                <a:spcPct val="0"/>
              </a:spcBef>
            </a:pPr>
            <a:endParaRPr lang="en-GB" altLang="en-US" sz="1200" baseline="0" dirty="0"/>
          </a:p>
          <a:p>
            <a:endParaRPr lang="en-GB" sz="1200"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15</a:t>
            </a:fld>
            <a:endParaRPr lang="en-US"/>
          </a:p>
        </p:txBody>
      </p:sp>
    </p:spTree>
    <p:extLst>
      <p:ext uri="{BB962C8B-B14F-4D97-AF65-F5344CB8AC3E}">
        <p14:creationId xmlns:p14="http://schemas.microsoft.com/office/powerpoint/2010/main" val="47950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D130-A5C6-4D18-BC0E-322048481E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FAF0D3-8896-4A1B-9076-3145DF558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7DA4A6-5EF1-4C65-AF72-5AB601510F12}"/>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5" name="Footer Placeholder 4">
            <a:extLst>
              <a:ext uri="{FF2B5EF4-FFF2-40B4-BE49-F238E27FC236}">
                <a16:creationId xmlns:a16="http://schemas.microsoft.com/office/drawing/2014/main" id="{7A7F658C-CA8A-4950-98A1-7F4E8BCCD7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BC7651-A8D1-4B3F-BB6B-BB2AE747A0E6}"/>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280592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6044-BFC2-4392-AEF7-CEC6F73A39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CCADE5-7686-4C97-B5AE-49E1B6BD2C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A5E84-BB74-4A24-8FAA-A40D02F785D1}"/>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5" name="Footer Placeholder 4">
            <a:extLst>
              <a:ext uri="{FF2B5EF4-FFF2-40B4-BE49-F238E27FC236}">
                <a16:creationId xmlns:a16="http://schemas.microsoft.com/office/drawing/2014/main" id="{BE5AB929-614C-4514-A759-9C0117A5B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19F08-D2A1-4912-B99C-8268C321506E}"/>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142641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90509E-E6C0-4CB3-9F16-55DBB5962E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03B686-ECFA-460A-8792-45DCBA2119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50C3CA-6445-4CAC-911F-CB482E5DF707}"/>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5" name="Footer Placeholder 4">
            <a:extLst>
              <a:ext uri="{FF2B5EF4-FFF2-40B4-BE49-F238E27FC236}">
                <a16:creationId xmlns:a16="http://schemas.microsoft.com/office/drawing/2014/main" id="{1756DE8C-0EF8-4F99-9DDD-5BB75ABC5E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8BD462-C302-4B8E-AA12-2F36B21C3F22}"/>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112897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9376" y="368661"/>
            <a:ext cx="6144683" cy="720197"/>
          </a:xfrm>
          <a:ln>
            <a:noFill/>
          </a:ln>
        </p:spPr>
        <p:txBody>
          <a:bodyPr wrap="square" lIns="0" tIns="0" rIns="0" bIns="0" anchor="t" anchorCtr="0">
            <a:spAutoFit/>
          </a:bodyPr>
          <a:lstStyle>
            <a:lvl1pPr algn="l">
              <a:defRPr sz="2600" b="1">
                <a:ln>
                  <a:noFill/>
                </a:ln>
                <a:solidFill>
                  <a:srgbClr val="E16D22"/>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2" y="5974696"/>
            <a:ext cx="1620041" cy="62265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8341" y="349434"/>
            <a:ext cx="2431016" cy="576350"/>
          </a:xfrm>
          <a:prstGeom prst="rect">
            <a:avLst/>
          </a:prstGeom>
        </p:spPr>
      </p:pic>
      <p:sp>
        <p:nvSpPr>
          <p:cNvPr id="6" name="Rectangle 5">
            <a:extLst>
              <a:ext uri="{FF2B5EF4-FFF2-40B4-BE49-F238E27FC236}">
                <a16:creationId xmlns:a16="http://schemas.microsoft.com/office/drawing/2014/main" id="{8096E83E-6D83-4395-8329-FD3E12CA78B8}"/>
              </a:ext>
            </a:extLst>
          </p:cNvPr>
          <p:cNvSpPr/>
          <p:nvPr userDrawn="1"/>
        </p:nvSpPr>
        <p:spPr>
          <a:xfrm>
            <a:off x="0" y="6720318"/>
            <a:ext cx="12192000" cy="137683"/>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4515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 page_Landscape.tif">
            <a:extLst>
              <a:ext uri="{FF2B5EF4-FFF2-40B4-BE49-F238E27FC236}">
                <a16:creationId xmlns:a16="http://schemas.microsoft.com/office/drawing/2014/main" id="{45A8C536-47D1-4179-B5D5-C06EA4EF94F0}"/>
              </a:ext>
            </a:extLst>
          </p:cNvPr>
          <p:cNvPicPr>
            <a:picLocks noChangeAspect="1"/>
          </p:cNvPicPr>
          <p:nvPr/>
        </p:nvPicPr>
        <p:blipFill>
          <a:blip r:embed="rId2">
            <a:extLst>
              <a:ext uri="{28A0092B-C50C-407E-A947-70E740481C1C}">
                <a14:useLocalDpi xmlns:a14="http://schemas.microsoft.com/office/drawing/2010/main" val="0"/>
              </a:ext>
            </a:extLst>
          </a:blip>
          <a:srcRect r="11269" b="20705"/>
          <a:stretch>
            <a:fillRect/>
          </a:stretch>
        </p:blipFill>
        <p:spPr bwMode="auto">
          <a:xfrm>
            <a:off x="0" y="0"/>
            <a:ext cx="12192000" cy="690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00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0"/>
            <a:ext cx="10972800" cy="4526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487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09230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265"/>
            <a:ext cx="10363200" cy="1363028"/>
          </a:xfrm>
          <a:prstGeom prst="rect">
            <a:avLst/>
          </a:prstGeom>
        </p:spPr>
        <p:txBody>
          <a:bodyPr anchor="t"/>
          <a:lstStyle>
            <a:lvl1pPr algn="l">
              <a:defRPr sz="3600" b="1" cap="all"/>
            </a:lvl1pPr>
          </a:lstStyle>
          <a:p>
            <a:r>
              <a:rPr lang="en-US"/>
              <a:t>Click to edit Master title style</a:t>
            </a:r>
            <a:endParaRPr lang="en-GB"/>
          </a:p>
        </p:txBody>
      </p:sp>
      <p:sp>
        <p:nvSpPr>
          <p:cNvPr id="3" name="Text Placeholder 2"/>
          <p:cNvSpPr>
            <a:spLocks noGrp="1"/>
          </p:cNvSpPr>
          <p:nvPr>
            <p:ph type="body" idx="1"/>
          </p:nvPr>
        </p:nvSpPr>
        <p:spPr>
          <a:xfrm>
            <a:off x="963319" y="2906078"/>
            <a:ext cx="10363200" cy="1500188"/>
          </a:xfrm>
          <a:prstGeom prst="rect">
            <a:avLst/>
          </a:prstGeo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Tree>
    <p:extLst>
      <p:ext uri="{BB962C8B-B14F-4D97-AF65-F5344CB8AC3E}">
        <p14:creationId xmlns:p14="http://schemas.microsoft.com/office/powerpoint/2010/main" val="41511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96089" cy="4526280"/>
          </a:xfrm>
          <a:prstGeom prst="rect">
            <a:avLst/>
          </a:prstGeo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6311" y="1600200"/>
            <a:ext cx="5396089" cy="4526280"/>
          </a:xfrm>
          <a:prstGeom prst="rect">
            <a:avLst/>
          </a:prstGeo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5606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4478"/>
            <a:ext cx="5386682" cy="640080"/>
          </a:xfrm>
          <a:prstGeom prst="rect">
            <a:avLst/>
          </a:prstGeo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1" y="2174558"/>
            <a:ext cx="5386682" cy="3951923"/>
          </a:xfrm>
          <a:prstGeom prst="rect">
            <a:avLst/>
          </a:prstGeo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837" y="1534478"/>
            <a:ext cx="5388563" cy="640080"/>
          </a:xfrm>
          <a:prstGeom prst="rect">
            <a:avLst/>
          </a:prstGeo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837" y="2174558"/>
            <a:ext cx="5388563" cy="3951923"/>
          </a:xfrm>
          <a:prstGeom prst="rect">
            <a:avLst/>
          </a:prstGeo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0148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31256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D4A3-AF30-4A5F-A6BA-71155CD7DA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C48CD-7516-495E-B990-0A9E866E9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F8F811-7E1B-40DC-AE41-2A93BFD79E3F}"/>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5" name="Footer Placeholder 4">
            <a:extLst>
              <a:ext uri="{FF2B5EF4-FFF2-40B4-BE49-F238E27FC236}">
                <a16:creationId xmlns:a16="http://schemas.microsoft.com/office/drawing/2014/main" id="{8093C060-35D7-42A3-9064-99A543B1D0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CA50A4-C0C7-42E6-BB60-850B568D215C}"/>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2522253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288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892"/>
            <a:ext cx="4011319" cy="1161573"/>
          </a:xfrm>
          <a:prstGeom prst="rect">
            <a:avLst/>
          </a:prstGeo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4767675" y="272892"/>
            <a:ext cx="6814726" cy="5853588"/>
          </a:xfrm>
          <a:prstGeom prst="rect">
            <a:avLst/>
          </a:prstGeo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4465"/>
            <a:ext cx="4011319" cy="4692015"/>
          </a:xfrm>
          <a:prstGeom prst="rect">
            <a:avLst/>
          </a:prstGeo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419853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7214"/>
          </a:xfrm>
          <a:prstGeom prst="rect">
            <a:avLst/>
          </a:prstGeo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2389481" y="612934"/>
            <a:ext cx="7315200" cy="4114800"/>
          </a:xfrm>
          <a:prstGeom prst="rect">
            <a:avLst/>
          </a:prstGeo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481" y="5367814"/>
            <a:ext cx="7315200" cy="804386"/>
          </a:xfrm>
          <a:prstGeom prst="rect">
            <a:avLst/>
          </a:prstGeo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133188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0"/>
            <a:ext cx="10972800" cy="45262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2211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320"/>
            <a:ext cx="2743200" cy="58521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320"/>
            <a:ext cx="8048978" cy="585216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4728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Title page_Landscape.tif">
            <a:extLst>
              <a:ext uri="{FF2B5EF4-FFF2-40B4-BE49-F238E27FC236}">
                <a16:creationId xmlns:a16="http://schemas.microsoft.com/office/drawing/2014/main" id="{1D06A2C4-7964-49EE-A451-ED81CB828512}"/>
              </a:ext>
            </a:extLst>
          </p:cNvPr>
          <p:cNvPicPr>
            <a:picLocks noChangeAspect="1"/>
          </p:cNvPicPr>
          <p:nvPr/>
        </p:nvPicPr>
        <p:blipFill>
          <a:blip r:embed="rId2">
            <a:extLst>
              <a:ext uri="{28A0092B-C50C-407E-A947-70E740481C1C}">
                <a14:useLocalDpi xmlns:a14="http://schemas.microsoft.com/office/drawing/2010/main" val="0"/>
              </a:ext>
            </a:extLst>
          </a:blip>
          <a:srcRect r="11269" b="20705"/>
          <a:stretch>
            <a:fillRect/>
          </a:stretch>
        </p:blipFill>
        <p:spPr bwMode="auto">
          <a:xfrm>
            <a:off x="0" y="0"/>
            <a:ext cx="12192000" cy="690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314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0"/>
            <a:ext cx="10972800" cy="4526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9117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82587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265"/>
            <a:ext cx="10363200" cy="1363028"/>
          </a:xfrm>
          <a:prstGeom prst="rect">
            <a:avLst/>
          </a:prstGeom>
        </p:spPr>
        <p:txBody>
          <a:bodyPr anchor="t"/>
          <a:lstStyle>
            <a:lvl1pPr algn="l">
              <a:defRPr sz="3600" b="1" cap="all"/>
            </a:lvl1pPr>
          </a:lstStyle>
          <a:p>
            <a:r>
              <a:rPr lang="en-US"/>
              <a:t>Click to edit Master title style</a:t>
            </a:r>
            <a:endParaRPr lang="en-GB"/>
          </a:p>
        </p:txBody>
      </p:sp>
      <p:sp>
        <p:nvSpPr>
          <p:cNvPr id="3" name="Text Placeholder 2"/>
          <p:cNvSpPr>
            <a:spLocks noGrp="1"/>
          </p:cNvSpPr>
          <p:nvPr>
            <p:ph type="body" idx="1"/>
          </p:nvPr>
        </p:nvSpPr>
        <p:spPr>
          <a:xfrm>
            <a:off x="963319" y="2906078"/>
            <a:ext cx="10363200" cy="1500188"/>
          </a:xfrm>
          <a:prstGeom prst="rect">
            <a:avLst/>
          </a:prstGeo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Tree>
    <p:extLst>
      <p:ext uri="{BB962C8B-B14F-4D97-AF65-F5344CB8AC3E}">
        <p14:creationId xmlns:p14="http://schemas.microsoft.com/office/powerpoint/2010/main" val="1460925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96089" cy="4526280"/>
          </a:xfrm>
          <a:prstGeom prst="rect">
            <a:avLst/>
          </a:prstGeo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6311" y="1600200"/>
            <a:ext cx="5396089" cy="4526280"/>
          </a:xfrm>
          <a:prstGeom prst="rect">
            <a:avLst/>
          </a:prstGeo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534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3999-CA1E-4E32-8A4B-A577E604B0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D68232-4E98-4E1E-8CC5-35FDFB11ED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DC2E4-013F-4EFA-9167-A7D7FF2C657B}"/>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5" name="Footer Placeholder 4">
            <a:extLst>
              <a:ext uri="{FF2B5EF4-FFF2-40B4-BE49-F238E27FC236}">
                <a16:creationId xmlns:a16="http://schemas.microsoft.com/office/drawing/2014/main" id="{72A926B3-3E83-493A-B06B-2A727A714C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87C4B8-06BB-4E34-AF44-03115CDF2D88}"/>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1462324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4478"/>
            <a:ext cx="5386682" cy="640080"/>
          </a:xfrm>
          <a:prstGeom prst="rect">
            <a:avLst/>
          </a:prstGeo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1" y="2174558"/>
            <a:ext cx="5386682" cy="3951923"/>
          </a:xfrm>
          <a:prstGeom prst="rect">
            <a:avLst/>
          </a:prstGeo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837" y="1534478"/>
            <a:ext cx="5388563" cy="640080"/>
          </a:xfrm>
          <a:prstGeom prst="rect">
            <a:avLst/>
          </a:prstGeo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837" y="2174558"/>
            <a:ext cx="5388563" cy="3951923"/>
          </a:xfrm>
          <a:prstGeom prst="rect">
            <a:avLst/>
          </a:prstGeo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8585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476191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503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892"/>
            <a:ext cx="4011319" cy="1161573"/>
          </a:xfrm>
          <a:prstGeom prst="rect">
            <a:avLst/>
          </a:prstGeo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4767675" y="272892"/>
            <a:ext cx="6814726" cy="5853588"/>
          </a:xfrm>
          <a:prstGeom prst="rect">
            <a:avLst/>
          </a:prstGeo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4465"/>
            <a:ext cx="4011319" cy="4692015"/>
          </a:xfrm>
          <a:prstGeom prst="rect">
            <a:avLst/>
          </a:prstGeo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2490054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7214"/>
          </a:xfrm>
          <a:prstGeom prst="rect">
            <a:avLst/>
          </a:prstGeo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2389481" y="612934"/>
            <a:ext cx="7315200" cy="4114800"/>
          </a:xfrm>
          <a:prstGeom prst="rect">
            <a:avLst/>
          </a:prstGeo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481" y="5367814"/>
            <a:ext cx="7315200" cy="804386"/>
          </a:xfrm>
          <a:prstGeom prst="rect">
            <a:avLst/>
          </a:prstGeo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122960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0"/>
            <a:ext cx="10972800" cy="45262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2003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320"/>
            <a:ext cx="2743200" cy="58521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320"/>
            <a:ext cx="8048978" cy="585216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5682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C9E5-F95D-4918-AB49-25CFA69EF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DC53B9-3A79-4819-83F1-ED9B9B53FE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A1765F-CC11-4683-BFD7-096F195721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C81921-4A8A-491B-952C-759547920D39}"/>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6" name="Footer Placeholder 5">
            <a:extLst>
              <a:ext uri="{FF2B5EF4-FFF2-40B4-BE49-F238E27FC236}">
                <a16:creationId xmlns:a16="http://schemas.microsoft.com/office/drawing/2014/main" id="{9B7A3F46-0B42-4DF0-AF58-1A85AB5772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C1D3D-3AE5-4076-841D-61F61CF12148}"/>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340080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F5E6-CBEE-4634-A4DA-4ECB0205B3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0BD27F-B0BD-4C1E-926D-2F03F0531F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6185F-0BC3-4828-95E1-FBBF6C4333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114259-F77F-47B4-AD37-B580F6E16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8037F-3D40-4DD2-975A-2C6AC67F9E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B91B8D-1EFF-4763-A50F-D14B6FDF24F2}"/>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8" name="Footer Placeholder 7">
            <a:extLst>
              <a:ext uri="{FF2B5EF4-FFF2-40B4-BE49-F238E27FC236}">
                <a16:creationId xmlns:a16="http://schemas.microsoft.com/office/drawing/2014/main" id="{AAC25E3D-B0C9-4A4A-BBF3-806F0FC46F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FEC34F-EF29-43FF-978B-25D052191B4A}"/>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12644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B8E9-AD7F-433A-9F1A-6FDE9FC67C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499BAE-5FD9-455F-8624-880915213F23}"/>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4" name="Footer Placeholder 3">
            <a:extLst>
              <a:ext uri="{FF2B5EF4-FFF2-40B4-BE49-F238E27FC236}">
                <a16:creationId xmlns:a16="http://schemas.microsoft.com/office/drawing/2014/main" id="{16741EAD-D639-44C1-A1D4-405F586114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39B7D7-6865-4F0F-96C3-71864D18FE0D}"/>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63798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7E5080-83EF-449D-A843-C1F93271E518}"/>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3" name="Footer Placeholder 2">
            <a:extLst>
              <a:ext uri="{FF2B5EF4-FFF2-40B4-BE49-F238E27FC236}">
                <a16:creationId xmlns:a16="http://schemas.microsoft.com/office/drawing/2014/main" id="{A6A82D19-0A07-4084-B44F-0AA54D8D46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E1A8FE-4313-4E71-BD9F-0B6870CB1AF4}"/>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334293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EBDA-B84B-4FCA-87FA-F236EC85D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58C3BF-DFD9-4F98-BF64-2AFC0897A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A45BDE-A1D2-43E9-B9B0-681AF2FEA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6513D-6CCE-4107-ABB2-946C2234F513}"/>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6" name="Footer Placeholder 5">
            <a:extLst>
              <a:ext uri="{FF2B5EF4-FFF2-40B4-BE49-F238E27FC236}">
                <a16:creationId xmlns:a16="http://schemas.microsoft.com/office/drawing/2014/main" id="{62F25936-EC63-49FE-801A-CFC04C3633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669207-C121-4F86-8E9F-6A6CAA6BF72C}"/>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293706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45A8-6AB4-497A-AE36-B6BDD2F54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76CD49-1B2E-4596-80ED-FF0359CD4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943035-AC07-4E7B-859A-8678A030F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76BB3-4C12-4495-9BDA-AACC0561962E}"/>
              </a:ext>
            </a:extLst>
          </p:cNvPr>
          <p:cNvSpPr>
            <a:spLocks noGrp="1"/>
          </p:cNvSpPr>
          <p:nvPr>
            <p:ph type="dt" sz="half" idx="10"/>
          </p:nvPr>
        </p:nvSpPr>
        <p:spPr/>
        <p:txBody>
          <a:bodyPr/>
          <a:lstStyle/>
          <a:p>
            <a:fld id="{F834AA29-62F9-4D1E-BCEA-6F680122544C}" type="datetimeFigureOut">
              <a:rPr lang="en-GB" smtClean="0"/>
              <a:t>07/10/2020</a:t>
            </a:fld>
            <a:endParaRPr lang="en-GB"/>
          </a:p>
        </p:txBody>
      </p:sp>
      <p:sp>
        <p:nvSpPr>
          <p:cNvPr id="6" name="Footer Placeholder 5">
            <a:extLst>
              <a:ext uri="{FF2B5EF4-FFF2-40B4-BE49-F238E27FC236}">
                <a16:creationId xmlns:a16="http://schemas.microsoft.com/office/drawing/2014/main" id="{DDAE8684-E600-4489-912D-CC28242684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87E0AE-2970-4231-BDE2-FE6FAB0A0A65}"/>
              </a:ext>
            </a:extLst>
          </p:cNvPr>
          <p:cNvSpPr>
            <a:spLocks noGrp="1"/>
          </p:cNvSpPr>
          <p:nvPr>
            <p:ph type="sldNum" sz="quarter" idx="12"/>
          </p:nvPr>
        </p:nvSpPr>
        <p:spPr/>
        <p:txBody>
          <a:bodyPr/>
          <a:lstStyle/>
          <a:p>
            <a:fld id="{F4E7356A-3873-429D-936B-35B6C51CA8E2}" type="slidenum">
              <a:rPr lang="en-GB" smtClean="0"/>
              <a:t>‹#›</a:t>
            </a:fld>
            <a:endParaRPr lang="en-GB"/>
          </a:p>
        </p:txBody>
      </p:sp>
    </p:spTree>
    <p:extLst>
      <p:ext uri="{BB962C8B-B14F-4D97-AF65-F5344CB8AC3E}">
        <p14:creationId xmlns:p14="http://schemas.microsoft.com/office/powerpoint/2010/main" val="88180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8CA82-6AE8-4F80-BFC5-AA5F4D5EC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42CCBE-4AB4-423C-B0DE-2A0E58D69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909FB1-AE74-42C0-9E48-771E6BFC0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4AA29-62F9-4D1E-BCEA-6F680122544C}" type="datetimeFigureOut">
              <a:rPr lang="en-GB" smtClean="0"/>
              <a:t>07/10/2020</a:t>
            </a:fld>
            <a:endParaRPr lang="en-GB"/>
          </a:p>
        </p:txBody>
      </p:sp>
      <p:sp>
        <p:nvSpPr>
          <p:cNvPr id="5" name="Footer Placeholder 4">
            <a:extLst>
              <a:ext uri="{FF2B5EF4-FFF2-40B4-BE49-F238E27FC236}">
                <a16:creationId xmlns:a16="http://schemas.microsoft.com/office/drawing/2014/main" id="{18C6ED12-7B30-4C28-9F2E-53F3656B4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3C9C8A-9323-42C7-A875-BC67615A6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7356A-3873-429D-936B-35B6C51CA8E2}" type="slidenum">
              <a:rPr lang="en-GB" smtClean="0"/>
              <a:t>‹#›</a:t>
            </a:fld>
            <a:endParaRPr lang="en-GB"/>
          </a:p>
        </p:txBody>
      </p:sp>
    </p:spTree>
    <p:extLst>
      <p:ext uri="{BB962C8B-B14F-4D97-AF65-F5344CB8AC3E}">
        <p14:creationId xmlns:p14="http://schemas.microsoft.com/office/powerpoint/2010/main" val="3843544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Master page_Landscape.tif">
            <a:extLst>
              <a:ext uri="{FF2B5EF4-FFF2-40B4-BE49-F238E27FC236}">
                <a16:creationId xmlns:a16="http://schemas.microsoft.com/office/drawing/2014/main" id="{A70E97DE-DFF3-4591-8203-5A40330DC176}"/>
              </a:ext>
            </a:extLst>
          </p:cNvPr>
          <p:cNvPicPr>
            <a:picLocks noChangeAspect="1"/>
          </p:cNvPicPr>
          <p:nvPr/>
        </p:nvPicPr>
        <p:blipFill>
          <a:blip r:embed="rId14">
            <a:extLst>
              <a:ext uri="{28A0092B-C50C-407E-A947-70E740481C1C}">
                <a14:useLocalDpi xmlns:a14="http://schemas.microsoft.com/office/drawing/2010/main" val="0"/>
              </a:ext>
            </a:extLst>
          </a:blip>
          <a:srcRect l="3494" r="2617" b="16701"/>
          <a:stretch>
            <a:fillRect/>
          </a:stretch>
        </p:blipFill>
        <p:spPr bwMode="auto">
          <a:xfrm>
            <a:off x="84668" y="0"/>
            <a:ext cx="11985037" cy="674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0617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21544" rtl="0" eaLnBrk="0" fontAlgn="base" hangingPunct="0">
        <a:spcBef>
          <a:spcPct val="0"/>
        </a:spcBef>
        <a:spcAft>
          <a:spcPct val="0"/>
        </a:spcAft>
        <a:defRPr sz="4050">
          <a:solidFill>
            <a:srgbClr val="0B4D8F"/>
          </a:solidFill>
          <a:latin typeface="+mj-lt"/>
          <a:ea typeface="+mj-ea"/>
          <a:cs typeface="+mj-cs"/>
        </a:defRPr>
      </a:lvl1pPr>
      <a:lvl2pPr algn="ctr" defTabSz="921544" rtl="0" eaLnBrk="0" fontAlgn="base" hangingPunct="0">
        <a:spcBef>
          <a:spcPct val="0"/>
        </a:spcBef>
        <a:spcAft>
          <a:spcPct val="0"/>
        </a:spcAft>
        <a:defRPr sz="4050">
          <a:solidFill>
            <a:srgbClr val="0B4D8F"/>
          </a:solidFill>
          <a:latin typeface="Century Gothic" pitchFamily="34" charset="0"/>
        </a:defRPr>
      </a:lvl2pPr>
      <a:lvl3pPr algn="ctr" defTabSz="921544" rtl="0" eaLnBrk="0" fontAlgn="base" hangingPunct="0">
        <a:spcBef>
          <a:spcPct val="0"/>
        </a:spcBef>
        <a:spcAft>
          <a:spcPct val="0"/>
        </a:spcAft>
        <a:defRPr sz="4050">
          <a:solidFill>
            <a:srgbClr val="0B4D8F"/>
          </a:solidFill>
          <a:latin typeface="Century Gothic" pitchFamily="34" charset="0"/>
        </a:defRPr>
      </a:lvl3pPr>
      <a:lvl4pPr algn="ctr" defTabSz="921544" rtl="0" eaLnBrk="0" fontAlgn="base" hangingPunct="0">
        <a:spcBef>
          <a:spcPct val="0"/>
        </a:spcBef>
        <a:spcAft>
          <a:spcPct val="0"/>
        </a:spcAft>
        <a:defRPr sz="4050">
          <a:solidFill>
            <a:srgbClr val="0B4D8F"/>
          </a:solidFill>
          <a:latin typeface="Century Gothic" pitchFamily="34" charset="0"/>
        </a:defRPr>
      </a:lvl4pPr>
      <a:lvl5pPr algn="ctr" defTabSz="921544" rtl="0" eaLnBrk="0" fontAlgn="base" hangingPunct="0">
        <a:spcBef>
          <a:spcPct val="0"/>
        </a:spcBef>
        <a:spcAft>
          <a:spcPct val="0"/>
        </a:spcAft>
        <a:defRPr sz="4050">
          <a:solidFill>
            <a:srgbClr val="0B4D8F"/>
          </a:solidFill>
          <a:latin typeface="Century Gothic" pitchFamily="34" charset="0"/>
        </a:defRPr>
      </a:lvl5pPr>
      <a:lvl6pPr marL="411480" algn="ctr" defTabSz="921544" rtl="0" eaLnBrk="1" fontAlgn="base" hangingPunct="1">
        <a:spcBef>
          <a:spcPct val="0"/>
        </a:spcBef>
        <a:spcAft>
          <a:spcPct val="0"/>
        </a:spcAft>
        <a:defRPr sz="4050">
          <a:solidFill>
            <a:srgbClr val="0B4D8F"/>
          </a:solidFill>
          <a:latin typeface="Century Gothic" pitchFamily="34" charset="0"/>
        </a:defRPr>
      </a:lvl6pPr>
      <a:lvl7pPr marL="822960" algn="ctr" defTabSz="921544" rtl="0" eaLnBrk="1" fontAlgn="base" hangingPunct="1">
        <a:spcBef>
          <a:spcPct val="0"/>
        </a:spcBef>
        <a:spcAft>
          <a:spcPct val="0"/>
        </a:spcAft>
        <a:defRPr sz="4050">
          <a:solidFill>
            <a:srgbClr val="0B4D8F"/>
          </a:solidFill>
          <a:latin typeface="Century Gothic" pitchFamily="34" charset="0"/>
        </a:defRPr>
      </a:lvl7pPr>
      <a:lvl8pPr marL="1234440" algn="ctr" defTabSz="921544" rtl="0" eaLnBrk="1" fontAlgn="base" hangingPunct="1">
        <a:spcBef>
          <a:spcPct val="0"/>
        </a:spcBef>
        <a:spcAft>
          <a:spcPct val="0"/>
        </a:spcAft>
        <a:defRPr sz="4050">
          <a:solidFill>
            <a:srgbClr val="0B4D8F"/>
          </a:solidFill>
          <a:latin typeface="Century Gothic" pitchFamily="34" charset="0"/>
        </a:defRPr>
      </a:lvl8pPr>
      <a:lvl9pPr marL="1645920" algn="ctr" defTabSz="921544" rtl="0" eaLnBrk="1" fontAlgn="base" hangingPunct="1">
        <a:spcBef>
          <a:spcPct val="0"/>
        </a:spcBef>
        <a:spcAft>
          <a:spcPct val="0"/>
        </a:spcAft>
        <a:defRPr sz="4050">
          <a:solidFill>
            <a:srgbClr val="0B4D8F"/>
          </a:solidFill>
          <a:latin typeface="Century Gothic" pitchFamily="34" charset="0"/>
        </a:defRPr>
      </a:lvl9pPr>
    </p:titleStyle>
    <p:bodyStyle>
      <a:lvl1pPr marL="345758" indent="-345758" algn="l" defTabSz="921544" rtl="0" eaLnBrk="0" fontAlgn="base" hangingPunct="0">
        <a:spcBef>
          <a:spcPct val="20000"/>
        </a:spcBef>
        <a:spcAft>
          <a:spcPct val="0"/>
        </a:spcAft>
        <a:buClr>
          <a:srgbClr val="0B4D8F"/>
        </a:buClr>
        <a:buChar char="•"/>
        <a:defRPr sz="3240">
          <a:solidFill>
            <a:schemeClr val="tx1"/>
          </a:solidFill>
          <a:latin typeface="+mn-lt"/>
          <a:ea typeface="+mn-ea"/>
          <a:cs typeface="+mn-cs"/>
        </a:defRPr>
      </a:lvl1pPr>
      <a:lvl2pPr marL="748665" indent="-288608" algn="l" defTabSz="921544" rtl="0" eaLnBrk="0" fontAlgn="base" hangingPunct="0">
        <a:spcBef>
          <a:spcPct val="20000"/>
        </a:spcBef>
        <a:spcAft>
          <a:spcPct val="0"/>
        </a:spcAft>
        <a:buChar char="–"/>
        <a:defRPr sz="2790">
          <a:solidFill>
            <a:schemeClr val="tx1"/>
          </a:solidFill>
          <a:latin typeface="Arial" charset="0"/>
        </a:defRPr>
      </a:lvl2pPr>
      <a:lvl3pPr marL="1151573" indent="-230029" algn="l" defTabSz="921544" rtl="0" eaLnBrk="0" fontAlgn="base" hangingPunct="0">
        <a:spcBef>
          <a:spcPct val="20000"/>
        </a:spcBef>
        <a:spcAft>
          <a:spcPct val="0"/>
        </a:spcAft>
        <a:buChar char="•"/>
        <a:defRPr sz="2430">
          <a:solidFill>
            <a:schemeClr val="tx1"/>
          </a:solidFill>
          <a:latin typeface="+mn-lt"/>
        </a:defRPr>
      </a:lvl3pPr>
      <a:lvl4pPr marL="1611630" indent="-230029" algn="l" defTabSz="921544" rtl="0" eaLnBrk="0" fontAlgn="base" hangingPunct="0">
        <a:spcBef>
          <a:spcPct val="20000"/>
        </a:spcBef>
        <a:spcAft>
          <a:spcPct val="0"/>
        </a:spcAft>
        <a:buChar char="–"/>
        <a:defRPr sz="1980">
          <a:solidFill>
            <a:schemeClr val="tx1"/>
          </a:solidFill>
          <a:latin typeface="+mn-lt"/>
        </a:defRPr>
      </a:lvl4pPr>
      <a:lvl5pPr marL="2071688" indent="-230029" algn="l" defTabSz="921544" rtl="0" eaLnBrk="0" fontAlgn="base" hangingPunct="0">
        <a:spcBef>
          <a:spcPct val="20000"/>
        </a:spcBef>
        <a:spcAft>
          <a:spcPct val="0"/>
        </a:spcAft>
        <a:buChar char="»"/>
        <a:defRPr sz="1980">
          <a:solidFill>
            <a:schemeClr val="tx1"/>
          </a:solidFill>
          <a:latin typeface="+mn-lt"/>
        </a:defRPr>
      </a:lvl5pPr>
      <a:lvl6pPr marL="2483168" indent="-230029" algn="l" defTabSz="921544" rtl="0" eaLnBrk="1" fontAlgn="base" hangingPunct="1">
        <a:spcBef>
          <a:spcPct val="20000"/>
        </a:spcBef>
        <a:spcAft>
          <a:spcPct val="0"/>
        </a:spcAft>
        <a:buChar char="»"/>
        <a:defRPr sz="1980">
          <a:solidFill>
            <a:schemeClr val="tx1"/>
          </a:solidFill>
          <a:latin typeface="+mn-lt"/>
        </a:defRPr>
      </a:lvl6pPr>
      <a:lvl7pPr marL="2894648" indent="-230029" algn="l" defTabSz="921544" rtl="0" eaLnBrk="1" fontAlgn="base" hangingPunct="1">
        <a:spcBef>
          <a:spcPct val="20000"/>
        </a:spcBef>
        <a:spcAft>
          <a:spcPct val="0"/>
        </a:spcAft>
        <a:buChar char="»"/>
        <a:defRPr sz="1980">
          <a:solidFill>
            <a:schemeClr val="tx1"/>
          </a:solidFill>
          <a:latin typeface="+mn-lt"/>
        </a:defRPr>
      </a:lvl7pPr>
      <a:lvl8pPr marL="3306128" indent="-230029" algn="l" defTabSz="921544" rtl="0" eaLnBrk="1" fontAlgn="base" hangingPunct="1">
        <a:spcBef>
          <a:spcPct val="20000"/>
        </a:spcBef>
        <a:spcAft>
          <a:spcPct val="0"/>
        </a:spcAft>
        <a:buChar char="»"/>
        <a:defRPr sz="1980">
          <a:solidFill>
            <a:schemeClr val="tx1"/>
          </a:solidFill>
          <a:latin typeface="+mn-lt"/>
        </a:defRPr>
      </a:lvl8pPr>
      <a:lvl9pPr marL="3717608" indent="-230029" algn="l" defTabSz="921544" rtl="0" eaLnBrk="1" fontAlgn="base" hangingPunct="1">
        <a:spcBef>
          <a:spcPct val="20000"/>
        </a:spcBef>
        <a:spcAft>
          <a:spcPct val="0"/>
        </a:spcAft>
        <a:buChar char="»"/>
        <a:defRPr sz="198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Master page_Landscape.tif">
            <a:extLst>
              <a:ext uri="{FF2B5EF4-FFF2-40B4-BE49-F238E27FC236}">
                <a16:creationId xmlns:a16="http://schemas.microsoft.com/office/drawing/2014/main" id="{4DDB3DF8-E454-4BB1-B510-86697FC0AC53}"/>
              </a:ext>
            </a:extLst>
          </p:cNvPr>
          <p:cNvPicPr>
            <a:picLocks noChangeAspect="1"/>
          </p:cNvPicPr>
          <p:nvPr/>
        </p:nvPicPr>
        <p:blipFill>
          <a:blip r:embed="rId14">
            <a:extLst>
              <a:ext uri="{28A0092B-C50C-407E-A947-70E740481C1C}">
                <a14:useLocalDpi xmlns:a14="http://schemas.microsoft.com/office/drawing/2010/main" val="0"/>
              </a:ext>
            </a:extLst>
          </a:blip>
          <a:srcRect l="3494" r="2617" b="16701"/>
          <a:stretch>
            <a:fillRect/>
          </a:stretch>
        </p:blipFill>
        <p:spPr bwMode="auto">
          <a:xfrm>
            <a:off x="84668" y="0"/>
            <a:ext cx="11985037" cy="674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404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21544" rtl="0" eaLnBrk="0" fontAlgn="base" hangingPunct="0">
        <a:spcBef>
          <a:spcPct val="0"/>
        </a:spcBef>
        <a:spcAft>
          <a:spcPct val="0"/>
        </a:spcAft>
        <a:defRPr sz="4050">
          <a:solidFill>
            <a:srgbClr val="0B4D8F"/>
          </a:solidFill>
          <a:latin typeface="+mj-lt"/>
          <a:ea typeface="+mj-ea"/>
          <a:cs typeface="+mj-cs"/>
        </a:defRPr>
      </a:lvl1pPr>
      <a:lvl2pPr algn="ctr" defTabSz="921544" rtl="0" eaLnBrk="0" fontAlgn="base" hangingPunct="0">
        <a:spcBef>
          <a:spcPct val="0"/>
        </a:spcBef>
        <a:spcAft>
          <a:spcPct val="0"/>
        </a:spcAft>
        <a:defRPr sz="4050">
          <a:solidFill>
            <a:srgbClr val="0B4D8F"/>
          </a:solidFill>
          <a:latin typeface="Century Gothic" pitchFamily="34" charset="0"/>
        </a:defRPr>
      </a:lvl2pPr>
      <a:lvl3pPr algn="ctr" defTabSz="921544" rtl="0" eaLnBrk="0" fontAlgn="base" hangingPunct="0">
        <a:spcBef>
          <a:spcPct val="0"/>
        </a:spcBef>
        <a:spcAft>
          <a:spcPct val="0"/>
        </a:spcAft>
        <a:defRPr sz="4050">
          <a:solidFill>
            <a:srgbClr val="0B4D8F"/>
          </a:solidFill>
          <a:latin typeface="Century Gothic" pitchFamily="34" charset="0"/>
        </a:defRPr>
      </a:lvl3pPr>
      <a:lvl4pPr algn="ctr" defTabSz="921544" rtl="0" eaLnBrk="0" fontAlgn="base" hangingPunct="0">
        <a:spcBef>
          <a:spcPct val="0"/>
        </a:spcBef>
        <a:spcAft>
          <a:spcPct val="0"/>
        </a:spcAft>
        <a:defRPr sz="4050">
          <a:solidFill>
            <a:srgbClr val="0B4D8F"/>
          </a:solidFill>
          <a:latin typeface="Century Gothic" pitchFamily="34" charset="0"/>
        </a:defRPr>
      </a:lvl4pPr>
      <a:lvl5pPr algn="ctr" defTabSz="921544" rtl="0" eaLnBrk="0" fontAlgn="base" hangingPunct="0">
        <a:spcBef>
          <a:spcPct val="0"/>
        </a:spcBef>
        <a:spcAft>
          <a:spcPct val="0"/>
        </a:spcAft>
        <a:defRPr sz="4050">
          <a:solidFill>
            <a:srgbClr val="0B4D8F"/>
          </a:solidFill>
          <a:latin typeface="Century Gothic" pitchFamily="34" charset="0"/>
        </a:defRPr>
      </a:lvl5pPr>
      <a:lvl6pPr marL="411480" algn="ctr" defTabSz="921544" rtl="0" eaLnBrk="1" fontAlgn="base" hangingPunct="1">
        <a:spcBef>
          <a:spcPct val="0"/>
        </a:spcBef>
        <a:spcAft>
          <a:spcPct val="0"/>
        </a:spcAft>
        <a:defRPr sz="4050">
          <a:solidFill>
            <a:srgbClr val="0B4D8F"/>
          </a:solidFill>
          <a:latin typeface="Century Gothic" pitchFamily="34" charset="0"/>
        </a:defRPr>
      </a:lvl6pPr>
      <a:lvl7pPr marL="822960" algn="ctr" defTabSz="921544" rtl="0" eaLnBrk="1" fontAlgn="base" hangingPunct="1">
        <a:spcBef>
          <a:spcPct val="0"/>
        </a:spcBef>
        <a:spcAft>
          <a:spcPct val="0"/>
        </a:spcAft>
        <a:defRPr sz="4050">
          <a:solidFill>
            <a:srgbClr val="0B4D8F"/>
          </a:solidFill>
          <a:latin typeface="Century Gothic" pitchFamily="34" charset="0"/>
        </a:defRPr>
      </a:lvl7pPr>
      <a:lvl8pPr marL="1234440" algn="ctr" defTabSz="921544" rtl="0" eaLnBrk="1" fontAlgn="base" hangingPunct="1">
        <a:spcBef>
          <a:spcPct val="0"/>
        </a:spcBef>
        <a:spcAft>
          <a:spcPct val="0"/>
        </a:spcAft>
        <a:defRPr sz="4050">
          <a:solidFill>
            <a:srgbClr val="0B4D8F"/>
          </a:solidFill>
          <a:latin typeface="Century Gothic" pitchFamily="34" charset="0"/>
        </a:defRPr>
      </a:lvl8pPr>
      <a:lvl9pPr marL="1645920" algn="ctr" defTabSz="921544" rtl="0" eaLnBrk="1" fontAlgn="base" hangingPunct="1">
        <a:spcBef>
          <a:spcPct val="0"/>
        </a:spcBef>
        <a:spcAft>
          <a:spcPct val="0"/>
        </a:spcAft>
        <a:defRPr sz="4050">
          <a:solidFill>
            <a:srgbClr val="0B4D8F"/>
          </a:solidFill>
          <a:latin typeface="Century Gothic" pitchFamily="34" charset="0"/>
        </a:defRPr>
      </a:lvl9pPr>
    </p:titleStyle>
    <p:bodyStyle>
      <a:lvl1pPr marL="345758" indent="-345758" algn="l" defTabSz="921544" rtl="0" eaLnBrk="0" fontAlgn="base" hangingPunct="0">
        <a:spcBef>
          <a:spcPct val="20000"/>
        </a:spcBef>
        <a:spcAft>
          <a:spcPct val="0"/>
        </a:spcAft>
        <a:buClr>
          <a:srgbClr val="0B4D8F"/>
        </a:buClr>
        <a:buChar char="•"/>
        <a:defRPr sz="3240">
          <a:solidFill>
            <a:schemeClr val="tx1"/>
          </a:solidFill>
          <a:latin typeface="+mn-lt"/>
          <a:ea typeface="+mn-ea"/>
          <a:cs typeface="+mn-cs"/>
        </a:defRPr>
      </a:lvl1pPr>
      <a:lvl2pPr marL="748665" indent="-288608" algn="l" defTabSz="921544" rtl="0" eaLnBrk="0" fontAlgn="base" hangingPunct="0">
        <a:spcBef>
          <a:spcPct val="20000"/>
        </a:spcBef>
        <a:spcAft>
          <a:spcPct val="0"/>
        </a:spcAft>
        <a:buChar char="–"/>
        <a:defRPr sz="2790">
          <a:solidFill>
            <a:schemeClr val="tx1"/>
          </a:solidFill>
          <a:latin typeface="Arial" charset="0"/>
        </a:defRPr>
      </a:lvl2pPr>
      <a:lvl3pPr marL="1151573" indent="-230029" algn="l" defTabSz="921544" rtl="0" eaLnBrk="0" fontAlgn="base" hangingPunct="0">
        <a:spcBef>
          <a:spcPct val="20000"/>
        </a:spcBef>
        <a:spcAft>
          <a:spcPct val="0"/>
        </a:spcAft>
        <a:buChar char="•"/>
        <a:defRPr sz="2430">
          <a:solidFill>
            <a:schemeClr val="tx1"/>
          </a:solidFill>
          <a:latin typeface="+mn-lt"/>
        </a:defRPr>
      </a:lvl3pPr>
      <a:lvl4pPr marL="1611630" indent="-230029" algn="l" defTabSz="921544" rtl="0" eaLnBrk="0" fontAlgn="base" hangingPunct="0">
        <a:spcBef>
          <a:spcPct val="20000"/>
        </a:spcBef>
        <a:spcAft>
          <a:spcPct val="0"/>
        </a:spcAft>
        <a:buChar char="–"/>
        <a:defRPr sz="1980">
          <a:solidFill>
            <a:schemeClr val="tx1"/>
          </a:solidFill>
          <a:latin typeface="+mn-lt"/>
        </a:defRPr>
      </a:lvl4pPr>
      <a:lvl5pPr marL="2071688" indent="-230029" algn="l" defTabSz="921544" rtl="0" eaLnBrk="0" fontAlgn="base" hangingPunct="0">
        <a:spcBef>
          <a:spcPct val="20000"/>
        </a:spcBef>
        <a:spcAft>
          <a:spcPct val="0"/>
        </a:spcAft>
        <a:buChar char="»"/>
        <a:defRPr sz="1980">
          <a:solidFill>
            <a:schemeClr val="tx1"/>
          </a:solidFill>
          <a:latin typeface="+mn-lt"/>
        </a:defRPr>
      </a:lvl5pPr>
      <a:lvl6pPr marL="2483168" indent="-230029" algn="l" defTabSz="921544" rtl="0" eaLnBrk="1" fontAlgn="base" hangingPunct="1">
        <a:spcBef>
          <a:spcPct val="20000"/>
        </a:spcBef>
        <a:spcAft>
          <a:spcPct val="0"/>
        </a:spcAft>
        <a:buChar char="»"/>
        <a:defRPr sz="1980">
          <a:solidFill>
            <a:schemeClr val="tx1"/>
          </a:solidFill>
          <a:latin typeface="+mn-lt"/>
        </a:defRPr>
      </a:lvl6pPr>
      <a:lvl7pPr marL="2894648" indent="-230029" algn="l" defTabSz="921544" rtl="0" eaLnBrk="1" fontAlgn="base" hangingPunct="1">
        <a:spcBef>
          <a:spcPct val="20000"/>
        </a:spcBef>
        <a:spcAft>
          <a:spcPct val="0"/>
        </a:spcAft>
        <a:buChar char="»"/>
        <a:defRPr sz="1980">
          <a:solidFill>
            <a:schemeClr val="tx1"/>
          </a:solidFill>
          <a:latin typeface="+mn-lt"/>
        </a:defRPr>
      </a:lvl7pPr>
      <a:lvl8pPr marL="3306128" indent="-230029" algn="l" defTabSz="921544" rtl="0" eaLnBrk="1" fontAlgn="base" hangingPunct="1">
        <a:spcBef>
          <a:spcPct val="20000"/>
        </a:spcBef>
        <a:spcAft>
          <a:spcPct val="0"/>
        </a:spcAft>
        <a:buChar char="»"/>
        <a:defRPr sz="1980">
          <a:solidFill>
            <a:schemeClr val="tx1"/>
          </a:solidFill>
          <a:latin typeface="+mn-lt"/>
        </a:defRPr>
      </a:lvl8pPr>
      <a:lvl9pPr marL="3717608" indent="-230029" algn="l" defTabSz="921544" rtl="0" eaLnBrk="1" fontAlgn="base" hangingPunct="1">
        <a:spcBef>
          <a:spcPct val="20000"/>
        </a:spcBef>
        <a:spcAft>
          <a:spcPct val="0"/>
        </a:spcAft>
        <a:buChar char="»"/>
        <a:defRPr sz="198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10.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jpe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hyperlink" Target="https://apply.army.mod.uk/how-to-join/joining-process/soldier-recruitment&#8211;" TargetMode="Externa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5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8EF3D-571D-435E-878A-F1BD74499307}"/>
              </a:ext>
            </a:extLst>
          </p:cNvPr>
          <p:cNvSpPr>
            <a:spLocks noGrp="1"/>
          </p:cNvSpPr>
          <p:nvPr>
            <p:ph type="ctrTitle"/>
          </p:nvPr>
        </p:nvSpPr>
        <p:spPr>
          <a:xfrm>
            <a:off x="634276" y="803705"/>
            <a:ext cx="4208656" cy="3034857"/>
          </a:xfrm>
        </p:spPr>
        <p:txBody>
          <a:bodyPr anchor="b">
            <a:normAutofit/>
          </a:bodyPr>
          <a:lstStyle/>
          <a:p>
            <a:pPr algn="r"/>
            <a:r>
              <a:rPr lang="en-GB" sz="5400">
                <a:solidFill>
                  <a:srgbClr val="FFFFFF"/>
                </a:solidFill>
              </a:rPr>
              <a:t>Year 11 Parent</a:t>
            </a:r>
            <a:br>
              <a:rPr lang="en-GB" sz="5400">
                <a:solidFill>
                  <a:srgbClr val="FFFFFF"/>
                </a:solidFill>
              </a:rPr>
            </a:br>
            <a:r>
              <a:rPr lang="en-GB" sz="5400">
                <a:solidFill>
                  <a:srgbClr val="FFFFFF"/>
                </a:solidFill>
              </a:rPr>
              <a:t> Information Event</a:t>
            </a:r>
          </a:p>
        </p:txBody>
      </p:sp>
      <p:sp>
        <p:nvSpPr>
          <p:cNvPr id="3" name="Subtitle 2">
            <a:extLst>
              <a:ext uri="{FF2B5EF4-FFF2-40B4-BE49-F238E27FC236}">
                <a16:creationId xmlns:a16="http://schemas.microsoft.com/office/drawing/2014/main" id="{F62F1182-6418-43FF-8EA5-C3E6AA0F0930}"/>
              </a:ext>
            </a:extLst>
          </p:cNvPr>
          <p:cNvSpPr>
            <a:spLocks noGrp="1"/>
          </p:cNvSpPr>
          <p:nvPr>
            <p:ph type="subTitle" idx="1"/>
          </p:nvPr>
        </p:nvSpPr>
        <p:spPr>
          <a:xfrm>
            <a:off x="638921" y="4013165"/>
            <a:ext cx="4204012" cy="2205732"/>
          </a:xfrm>
        </p:spPr>
        <p:txBody>
          <a:bodyPr anchor="t">
            <a:normAutofit/>
          </a:bodyPr>
          <a:lstStyle/>
          <a:p>
            <a:pPr algn="r"/>
            <a:r>
              <a:rPr lang="en-GB" sz="2800" dirty="0">
                <a:solidFill>
                  <a:srgbClr val="FFFFFF"/>
                </a:solidFill>
              </a:rPr>
              <a:t>Post-16 routes and options</a:t>
            </a:r>
          </a:p>
          <a:p>
            <a:pPr algn="r"/>
            <a:endParaRPr lang="en-GB" sz="2800" dirty="0">
              <a:solidFill>
                <a:srgbClr val="FFFFFF"/>
              </a:solidFill>
            </a:endParaRPr>
          </a:p>
          <a:p>
            <a:pPr algn="r"/>
            <a:r>
              <a:rPr lang="en-GB" sz="2800" dirty="0">
                <a:solidFill>
                  <a:srgbClr val="FFFFFF"/>
                </a:solidFill>
              </a:rPr>
              <a:t>October 2020</a:t>
            </a:r>
          </a:p>
        </p:txBody>
      </p:sp>
      <p:cxnSp>
        <p:nvCxnSpPr>
          <p:cNvPr id="11" name="Straight Connector 10">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3E057D3-8457-4B7D-B468-CA73FA5AC495}"/>
              </a:ext>
            </a:extLst>
          </p:cNvPr>
          <p:cNvPicPr>
            <a:picLocks noChangeAspect="1"/>
          </p:cNvPicPr>
          <p:nvPr/>
        </p:nvPicPr>
        <p:blipFill>
          <a:blip r:embed="rId2"/>
          <a:stretch>
            <a:fillRect/>
          </a:stretch>
        </p:blipFill>
        <p:spPr>
          <a:xfrm>
            <a:off x="5840234" y="803705"/>
            <a:ext cx="6103165" cy="3557273"/>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564D1419-B582-4A46-BBE3-4B94157A9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097" y="5205046"/>
            <a:ext cx="1652954" cy="1652954"/>
          </a:xfrm>
          <a:prstGeom prst="rect">
            <a:avLst/>
          </a:prstGeom>
        </p:spPr>
      </p:pic>
      <p:pic>
        <p:nvPicPr>
          <p:cNvPr id="8" name="Picture 7" descr="A picture containing food, drawing&#10;&#10;Description automatically generated">
            <a:extLst>
              <a:ext uri="{FF2B5EF4-FFF2-40B4-BE49-F238E27FC236}">
                <a16:creationId xmlns:a16="http://schemas.microsoft.com/office/drawing/2014/main" id="{E628B000-C7FC-4D4F-8459-094233B1A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008" y="5433530"/>
            <a:ext cx="1455605" cy="1051675"/>
          </a:xfrm>
          <a:prstGeom prst="rect">
            <a:avLst/>
          </a:prstGeom>
        </p:spPr>
      </p:pic>
      <p:pic>
        <p:nvPicPr>
          <p:cNvPr id="10" name="Picture 9">
            <a:extLst>
              <a:ext uri="{FF2B5EF4-FFF2-40B4-BE49-F238E27FC236}">
                <a16:creationId xmlns:a16="http://schemas.microsoft.com/office/drawing/2014/main" id="{B904D42D-A29E-44FC-A7DB-749C45912DF6}"/>
              </a:ext>
            </a:extLst>
          </p:cNvPr>
          <p:cNvPicPr>
            <a:picLocks noChangeAspect="1"/>
          </p:cNvPicPr>
          <p:nvPr/>
        </p:nvPicPr>
        <p:blipFill>
          <a:blip r:embed="rId5"/>
          <a:stretch>
            <a:fillRect/>
          </a:stretch>
        </p:blipFill>
        <p:spPr>
          <a:xfrm>
            <a:off x="9748911" y="5570925"/>
            <a:ext cx="2194488" cy="910756"/>
          </a:xfrm>
          <a:prstGeom prst="rect">
            <a:avLst/>
          </a:prstGeom>
        </p:spPr>
      </p:pic>
    </p:spTree>
    <p:extLst>
      <p:ext uri="{BB962C8B-B14F-4D97-AF65-F5344CB8AC3E}">
        <p14:creationId xmlns:p14="http://schemas.microsoft.com/office/powerpoint/2010/main" val="296372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75EE1AD-8D79-45BB-BBB8-0AA36D1B97D3}"/>
              </a:ext>
            </a:extLst>
          </p:cNvPr>
          <p:cNvSpPr>
            <a:spLocks noGrp="1" noChangeArrowheads="1"/>
          </p:cNvSpPr>
          <p:nvPr>
            <p:ph type="title"/>
          </p:nvPr>
        </p:nvSpPr>
        <p:spPr bwMode="auto">
          <a:xfrm>
            <a:off x="1809750" y="205740"/>
            <a:ext cx="8778240" cy="12544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11" tIns="72511" rIns="72511" bIns="72511" numCol="1" anchor="t" anchorCtr="0" compatLnSpc="1">
            <a:prstTxWarp prst="textNoShape">
              <a:avLst/>
            </a:prstTxWarp>
            <a:spAutoFit/>
          </a:bodyPr>
          <a:lstStyle/>
          <a:p>
            <a:pPr algn="l" eaLnBrk="1" hangingPunct="1"/>
            <a:r>
              <a:rPr lang="en-GB" altLang="en-US" sz="3600" dirty="0">
                <a:solidFill>
                  <a:schemeClr val="bg1"/>
                </a:solidFill>
              </a:rPr>
              <a:t>Choosing qualifications  depends  on students grades and learning style</a:t>
            </a:r>
          </a:p>
        </p:txBody>
      </p:sp>
      <p:sp>
        <p:nvSpPr>
          <p:cNvPr id="16387" name="Rectangle 8">
            <a:extLst>
              <a:ext uri="{FF2B5EF4-FFF2-40B4-BE49-F238E27FC236}">
                <a16:creationId xmlns:a16="http://schemas.microsoft.com/office/drawing/2014/main" id="{A821B1A3-9B1D-4B40-B157-6BA7BD74A586}"/>
              </a:ext>
            </a:extLst>
          </p:cNvPr>
          <p:cNvSpPr>
            <a:spLocks noGrp="1" noChangeArrowheads="1"/>
          </p:cNvSpPr>
          <p:nvPr>
            <p:ph type="body" idx="1"/>
          </p:nvPr>
        </p:nvSpPr>
        <p:spPr bwMode="auto">
          <a:xfrm>
            <a:off x="6354604" y="5697855"/>
            <a:ext cx="3953351" cy="3600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spAutoFit/>
          </a:bodyPr>
          <a:lstStyle/>
          <a:p>
            <a:pPr marL="0" indent="0" eaLnBrk="1" hangingPunct="1">
              <a:buClr>
                <a:srgbClr val="83409A"/>
              </a:buClr>
              <a:buNone/>
            </a:pPr>
            <a:r>
              <a:rPr lang="en-GB" altLang="en-US" sz="1800">
                <a:latin typeface="Arial" panose="020B0604020202020204" pitchFamily="34" charset="0"/>
              </a:rPr>
              <a:t>Higher Education  is Level 4</a:t>
            </a:r>
          </a:p>
        </p:txBody>
      </p:sp>
      <p:sp>
        <p:nvSpPr>
          <p:cNvPr id="16388" name="AutoShape 9">
            <a:extLst>
              <a:ext uri="{FF2B5EF4-FFF2-40B4-BE49-F238E27FC236}">
                <a16:creationId xmlns:a16="http://schemas.microsoft.com/office/drawing/2014/main" id="{24C81EBC-10D7-47F0-B2A5-3AD32B286F45}"/>
              </a:ext>
            </a:extLst>
          </p:cNvPr>
          <p:cNvSpPr>
            <a:spLocks noChangeArrowheads="1"/>
          </p:cNvSpPr>
          <p:nvPr/>
        </p:nvSpPr>
        <p:spPr bwMode="auto">
          <a:xfrm>
            <a:off x="2232660" y="2008823"/>
            <a:ext cx="6845142" cy="480060"/>
          </a:xfrm>
          <a:prstGeom prst="roundRect">
            <a:avLst>
              <a:gd name="adj" fmla="val 16667"/>
            </a:avLst>
          </a:prstGeom>
          <a:solidFill>
            <a:srgbClr val="256CAD"/>
          </a:solidFill>
          <a:ln w="28575">
            <a:solidFill>
              <a:schemeClr val="bg1"/>
            </a:solidFill>
            <a:round/>
            <a:headEnd/>
            <a:tailEnd/>
          </a:ln>
        </p:spPr>
        <p:txBody>
          <a:bodyPr wrap="none" anchor="ct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r>
              <a:rPr lang="en-US" altLang="en-US" sz="2160" u="none" dirty="0">
                <a:solidFill>
                  <a:srgbClr val="000000"/>
                </a:solidFill>
              </a:rPr>
              <a:t>Subject to GCSE grades students move onto </a:t>
            </a:r>
          </a:p>
        </p:txBody>
      </p:sp>
      <p:sp>
        <p:nvSpPr>
          <p:cNvPr id="16389" name="AutoShape 10">
            <a:extLst>
              <a:ext uri="{FF2B5EF4-FFF2-40B4-BE49-F238E27FC236}">
                <a16:creationId xmlns:a16="http://schemas.microsoft.com/office/drawing/2014/main" id="{0FE77261-5D98-4B31-8691-037C9AD0A338}"/>
              </a:ext>
            </a:extLst>
          </p:cNvPr>
          <p:cNvSpPr>
            <a:spLocks noChangeArrowheads="1"/>
          </p:cNvSpPr>
          <p:nvPr/>
        </p:nvSpPr>
        <p:spPr bwMode="auto">
          <a:xfrm>
            <a:off x="2221230" y="2606040"/>
            <a:ext cx="6856572" cy="454343"/>
          </a:xfrm>
          <a:prstGeom prst="roundRect">
            <a:avLst>
              <a:gd name="adj" fmla="val 16667"/>
            </a:avLst>
          </a:prstGeom>
          <a:solidFill>
            <a:srgbClr val="CC3596"/>
          </a:solidFill>
          <a:ln w="28575">
            <a:solidFill>
              <a:schemeClr val="bg1"/>
            </a:solidFill>
            <a:round/>
            <a:headEnd/>
            <a:tailEnd/>
          </a:ln>
        </p:spPr>
        <p:txBody>
          <a:bodyPr wrap="none" anchor="ct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r>
              <a:rPr lang="en-US" altLang="en-US" sz="2160" u="none" dirty="0">
                <a:solidFill>
                  <a:srgbClr val="000000"/>
                </a:solidFill>
              </a:rPr>
              <a:t>Level 3 courses – A* A B (&amp;C) grades. 9/8/7/6 -5&amp;4s</a:t>
            </a:r>
          </a:p>
        </p:txBody>
      </p:sp>
      <p:sp>
        <p:nvSpPr>
          <p:cNvPr id="16390" name="AutoShape 11">
            <a:extLst>
              <a:ext uri="{FF2B5EF4-FFF2-40B4-BE49-F238E27FC236}">
                <a16:creationId xmlns:a16="http://schemas.microsoft.com/office/drawing/2014/main" id="{CF4C9F09-311D-449A-A99C-13D64732DE70}"/>
              </a:ext>
            </a:extLst>
          </p:cNvPr>
          <p:cNvSpPr>
            <a:spLocks noChangeArrowheads="1"/>
          </p:cNvSpPr>
          <p:nvPr/>
        </p:nvSpPr>
        <p:spPr bwMode="auto">
          <a:xfrm>
            <a:off x="2254092" y="3170397"/>
            <a:ext cx="6843713" cy="480060"/>
          </a:xfrm>
          <a:prstGeom prst="roundRect">
            <a:avLst>
              <a:gd name="adj" fmla="val 16667"/>
            </a:avLst>
          </a:prstGeom>
          <a:solidFill>
            <a:srgbClr val="E43979"/>
          </a:solidFill>
          <a:ln w="28575">
            <a:solidFill>
              <a:schemeClr val="bg1"/>
            </a:solidFill>
            <a:round/>
            <a:headEnd/>
            <a:tailEnd/>
          </a:ln>
        </p:spPr>
        <p:txBody>
          <a:bodyPr wrap="none" anchor="ct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r>
              <a:rPr lang="en-US" altLang="en-US" sz="2160" u="none" dirty="0">
                <a:solidFill>
                  <a:srgbClr val="000000"/>
                </a:solidFill>
              </a:rPr>
              <a:t>Level 2  courses– D  grade 3s</a:t>
            </a:r>
          </a:p>
        </p:txBody>
      </p:sp>
      <p:sp>
        <p:nvSpPr>
          <p:cNvPr id="16391" name="AutoShape 12">
            <a:extLst>
              <a:ext uri="{FF2B5EF4-FFF2-40B4-BE49-F238E27FC236}">
                <a16:creationId xmlns:a16="http://schemas.microsoft.com/office/drawing/2014/main" id="{74F80C9F-C876-4865-8A76-ABE6FB1E9DB5}"/>
              </a:ext>
            </a:extLst>
          </p:cNvPr>
          <p:cNvSpPr>
            <a:spLocks noChangeArrowheads="1"/>
          </p:cNvSpPr>
          <p:nvPr/>
        </p:nvSpPr>
        <p:spPr bwMode="auto">
          <a:xfrm>
            <a:off x="2221230" y="3820478"/>
            <a:ext cx="6856572" cy="480060"/>
          </a:xfrm>
          <a:prstGeom prst="roundRect">
            <a:avLst>
              <a:gd name="adj" fmla="val 16667"/>
            </a:avLst>
          </a:prstGeom>
          <a:solidFill>
            <a:srgbClr val="EF641D"/>
          </a:solidFill>
          <a:ln w="28575">
            <a:solidFill>
              <a:schemeClr val="bg1"/>
            </a:solidFill>
            <a:round/>
            <a:headEnd/>
            <a:tailEnd/>
          </a:ln>
        </p:spPr>
        <p:txBody>
          <a:bodyPr wrap="none" anchor="ct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r>
              <a:rPr lang="en-US" altLang="en-US" sz="2160" u="none" dirty="0">
                <a:solidFill>
                  <a:srgbClr val="000000"/>
                </a:solidFill>
              </a:rPr>
              <a:t>Level 1  courses – E  F &amp; G grades  2 &amp; 1</a:t>
            </a:r>
          </a:p>
        </p:txBody>
      </p:sp>
      <p:sp>
        <p:nvSpPr>
          <p:cNvPr id="16392" name="AutoShape 13">
            <a:extLst>
              <a:ext uri="{FF2B5EF4-FFF2-40B4-BE49-F238E27FC236}">
                <a16:creationId xmlns:a16="http://schemas.microsoft.com/office/drawing/2014/main" id="{0E4BBA65-C66E-448A-95AE-8BAC3E2B063E}"/>
              </a:ext>
            </a:extLst>
          </p:cNvPr>
          <p:cNvSpPr>
            <a:spLocks noChangeArrowheads="1"/>
          </p:cNvSpPr>
          <p:nvPr/>
        </p:nvSpPr>
        <p:spPr bwMode="auto">
          <a:xfrm>
            <a:off x="2232660" y="4457700"/>
            <a:ext cx="6845142" cy="480060"/>
          </a:xfrm>
          <a:prstGeom prst="roundRect">
            <a:avLst>
              <a:gd name="adj" fmla="val 16667"/>
            </a:avLst>
          </a:prstGeom>
          <a:solidFill>
            <a:srgbClr val="D88814"/>
          </a:solidFill>
          <a:ln w="28575">
            <a:solidFill>
              <a:schemeClr val="bg1"/>
            </a:solidFill>
            <a:round/>
            <a:headEnd/>
            <a:tailEnd/>
          </a:ln>
        </p:spPr>
        <p:txBody>
          <a:bodyPr wrap="none" anchor="ct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r>
              <a:rPr lang="en-US" altLang="en-US" sz="2160" u="none" dirty="0">
                <a:solidFill>
                  <a:srgbClr val="000000"/>
                </a:solidFill>
              </a:rPr>
              <a:t>Entry Level G – grades or below.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453E36D-5DCB-48B6-883F-06195A5CCED6}"/>
              </a:ext>
            </a:extLst>
          </p:cNvPr>
          <p:cNvGraphicFramePr>
            <a:graphicFrameLocks noGrp="1"/>
          </p:cNvGraphicFramePr>
          <p:nvPr/>
        </p:nvGraphicFramePr>
        <p:xfrm>
          <a:off x="2077954" y="447869"/>
          <a:ext cx="7906479" cy="547420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2016282">
                  <a:extLst>
                    <a:ext uri="{9D8B030D-6E8A-4147-A177-3AD203B41FA5}">
                      <a16:colId xmlns:a16="http://schemas.microsoft.com/office/drawing/2014/main" val="20000"/>
                    </a:ext>
                  </a:extLst>
                </a:gridCol>
                <a:gridCol w="1936957">
                  <a:extLst>
                    <a:ext uri="{9D8B030D-6E8A-4147-A177-3AD203B41FA5}">
                      <a16:colId xmlns:a16="http://schemas.microsoft.com/office/drawing/2014/main" val="20001"/>
                    </a:ext>
                  </a:extLst>
                </a:gridCol>
                <a:gridCol w="2095606">
                  <a:extLst>
                    <a:ext uri="{9D8B030D-6E8A-4147-A177-3AD203B41FA5}">
                      <a16:colId xmlns:a16="http://schemas.microsoft.com/office/drawing/2014/main" val="20002"/>
                    </a:ext>
                  </a:extLst>
                </a:gridCol>
                <a:gridCol w="1857634">
                  <a:extLst>
                    <a:ext uri="{9D8B030D-6E8A-4147-A177-3AD203B41FA5}">
                      <a16:colId xmlns:a16="http://schemas.microsoft.com/office/drawing/2014/main" val="20003"/>
                    </a:ext>
                  </a:extLst>
                </a:gridCol>
              </a:tblGrid>
              <a:tr h="379672">
                <a:tc>
                  <a:txBody>
                    <a:bodyPr/>
                    <a:lstStyle/>
                    <a:p>
                      <a:pPr algn="ctr"/>
                      <a:r>
                        <a:rPr lang="en-GB" sz="1800" b="1" dirty="0">
                          <a:solidFill>
                            <a:schemeClr val="bg1"/>
                          </a:solidFill>
                          <a:latin typeface="Arial" pitchFamily="34" charset="0"/>
                          <a:cs typeface="Arial" pitchFamily="34" charset="0"/>
                        </a:rPr>
                        <a:t>Sept 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409A"/>
                    </a:solidFill>
                  </a:tcPr>
                </a:tc>
                <a:tc>
                  <a:txBody>
                    <a:bodyPr/>
                    <a:lstStyle/>
                    <a:p>
                      <a:pPr algn="ctr"/>
                      <a:r>
                        <a:rPr lang="en-GB" sz="1800" b="1" dirty="0">
                          <a:solidFill>
                            <a:schemeClr val="bg1"/>
                          </a:solidFill>
                          <a:latin typeface="Arial" pitchFamily="34" charset="0"/>
                          <a:cs typeface="Arial" pitchFamily="34" charset="0"/>
                        </a:rPr>
                        <a:t>Oct 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409A"/>
                    </a:solidFill>
                  </a:tcPr>
                </a:tc>
                <a:tc>
                  <a:txBody>
                    <a:bodyPr/>
                    <a:lstStyle/>
                    <a:p>
                      <a:pPr algn="ctr"/>
                      <a:r>
                        <a:rPr lang="en-GB" sz="1800" b="1" dirty="0">
                          <a:solidFill>
                            <a:schemeClr val="bg1"/>
                          </a:solidFill>
                          <a:latin typeface="Arial" pitchFamily="34" charset="0"/>
                          <a:cs typeface="Arial" pitchFamily="34" charset="0"/>
                        </a:rPr>
                        <a:t>Nov</a:t>
                      </a:r>
                      <a:r>
                        <a:rPr lang="en-GB" sz="1800" b="1" baseline="0" dirty="0">
                          <a:solidFill>
                            <a:schemeClr val="bg1"/>
                          </a:solidFill>
                          <a:latin typeface="Arial" pitchFamily="34" charset="0"/>
                          <a:cs typeface="Arial" pitchFamily="34" charset="0"/>
                        </a:rPr>
                        <a:t> 2020</a:t>
                      </a:r>
                      <a:endParaRPr lang="en-GB" sz="1800" b="1" dirty="0">
                        <a:solidFill>
                          <a:schemeClr val="bg1"/>
                        </a:solidFill>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409A"/>
                    </a:solidFill>
                  </a:tcPr>
                </a:tc>
                <a:tc>
                  <a:txBody>
                    <a:bodyPr/>
                    <a:lstStyle/>
                    <a:p>
                      <a:pPr algn="ctr"/>
                      <a:r>
                        <a:rPr lang="en-GB" sz="1800" b="1" dirty="0">
                          <a:solidFill>
                            <a:schemeClr val="bg1"/>
                          </a:solidFill>
                          <a:latin typeface="Arial" pitchFamily="34" charset="0"/>
                          <a:cs typeface="Arial" pitchFamily="34" charset="0"/>
                        </a:rPr>
                        <a:t>Dec 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409A"/>
                    </a:solidFill>
                  </a:tcPr>
                </a:tc>
                <a:extLst>
                  <a:ext uri="{0D108BD9-81ED-4DB2-BD59-A6C34878D82A}">
                    <a16:rowId xmlns:a16="http://schemas.microsoft.com/office/drawing/2014/main" val="10000"/>
                  </a:ext>
                </a:extLst>
              </a:tr>
              <a:tr h="2313432">
                <a:tc>
                  <a:txBody>
                    <a:bodyPr/>
                    <a:lstStyle/>
                    <a:p>
                      <a:pPr algn="ctr"/>
                      <a:r>
                        <a:rPr lang="en-GB" sz="1600" b="1" dirty="0">
                          <a:solidFill>
                            <a:srgbClr val="CC3596"/>
                          </a:solidFill>
                          <a:latin typeface="Arial" pitchFamily="34" charset="0"/>
                          <a:cs typeface="Arial" pitchFamily="34" charset="0"/>
                        </a:rPr>
                        <a:t>Careers</a:t>
                      </a:r>
                      <a:r>
                        <a:rPr lang="en-GB" sz="1600" b="1" baseline="0" dirty="0">
                          <a:solidFill>
                            <a:srgbClr val="CC3596"/>
                          </a:solidFill>
                          <a:latin typeface="Arial" pitchFamily="34" charset="0"/>
                          <a:cs typeface="Arial" pitchFamily="34" charset="0"/>
                        </a:rPr>
                        <a:t> Interviews</a:t>
                      </a:r>
                    </a:p>
                    <a:p>
                      <a:pPr algn="ctr"/>
                      <a:endParaRPr lang="en-GB" sz="1600" b="1" baseline="0"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solidFill>
                            <a:srgbClr val="CC3596"/>
                          </a:solidFill>
                          <a:latin typeface="Arial" pitchFamily="34" charset="0"/>
                          <a:cs typeface="Arial" pitchFamily="34" charset="0"/>
                        </a:rPr>
                        <a:t>Careers Interviews</a:t>
                      </a:r>
                    </a:p>
                    <a:p>
                      <a:pPr algn="ctr"/>
                      <a:endParaRPr lang="en-GB" sz="1600" b="1" dirty="0">
                        <a:solidFill>
                          <a:srgbClr val="CC3596"/>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baseline="0" dirty="0">
                          <a:solidFill>
                            <a:srgbClr val="002060"/>
                          </a:solidFill>
                          <a:latin typeface="Arial" pitchFamily="34" charset="0"/>
                          <a:cs typeface="Arial" pitchFamily="34" charset="0"/>
                        </a:rPr>
                        <a:t>Get Organised Event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baseline="0" dirty="0">
                          <a:solidFill>
                            <a:srgbClr val="002060"/>
                          </a:solidFill>
                          <a:latin typeface="Arial" pitchFamily="34" charset="0"/>
                          <a:cs typeface="Arial" pitchFamily="34" charset="0"/>
                        </a:rPr>
                        <a:t>VIRTUAL </a:t>
                      </a:r>
                      <a:endParaRPr lang="en-GB" sz="1600" b="1" dirty="0">
                        <a:latin typeface="Arial" pitchFamily="34" charset="0"/>
                        <a:cs typeface="Arial" pitchFamily="34" charset="0"/>
                      </a:endParaRPr>
                    </a:p>
                    <a:p>
                      <a:pPr algn="ctr"/>
                      <a:r>
                        <a:rPr lang="en-GB" sz="1600" b="1" baseline="0" dirty="0">
                          <a:solidFill>
                            <a:srgbClr val="00B050"/>
                          </a:solidFill>
                          <a:latin typeface="Arial" pitchFamily="34" charset="0"/>
                          <a:cs typeface="Arial" pitchFamily="34" charset="0"/>
                        </a:rPr>
                        <a:t>Open Days starts end of October!</a:t>
                      </a:r>
                    </a:p>
                    <a:p>
                      <a:pPr algn="ctr"/>
                      <a:endParaRPr lang="en-GB" sz="1600" b="1" baseline="0" dirty="0">
                        <a:solidFill>
                          <a:srgbClr val="0070C0"/>
                        </a:solidFill>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solidFill>
                            <a:srgbClr val="CC3596"/>
                          </a:solidFill>
                          <a:latin typeface="Arial" pitchFamily="34" charset="0"/>
                          <a:cs typeface="Arial" pitchFamily="34" charset="0"/>
                        </a:rPr>
                        <a:t>Careers Interviews</a:t>
                      </a:r>
                    </a:p>
                    <a:p>
                      <a:pPr algn="ctr"/>
                      <a:endParaRPr lang="en-GB" sz="1600" b="1" dirty="0">
                        <a:latin typeface="Arial" pitchFamily="34" charset="0"/>
                        <a:cs typeface="Arial" pitchFamily="34" charset="0"/>
                      </a:endParaRPr>
                    </a:p>
                    <a:p>
                      <a:pPr algn="ctr"/>
                      <a:r>
                        <a:rPr lang="en-GB" sz="1600" b="1" dirty="0">
                          <a:solidFill>
                            <a:srgbClr val="00B050"/>
                          </a:solidFill>
                          <a:latin typeface="Arial" pitchFamily="34" charset="0"/>
                          <a:cs typeface="Arial" pitchFamily="34" charset="0"/>
                        </a:rPr>
                        <a:t>Go to Open Days</a:t>
                      </a:r>
                    </a:p>
                    <a:p>
                      <a:pPr algn="ctr"/>
                      <a:endParaRPr lang="en-GB" sz="1600" b="1" dirty="0">
                        <a:solidFill>
                          <a:srgbClr val="0070C0"/>
                        </a:solidFill>
                        <a:latin typeface="Arial" pitchFamily="34" charset="0"/>
                        <a:cs typeface="Arial" pitchFamily="34" charset="0"/>
                      </a:endParaRPr>
                    </a:p>
                    <a:p>
                      <a:pPr algn="ctr"/>
                      <a:endParaRPr lang="en-GB" sz="1600" b="1"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solidFill>
                            <a:srgbClr val="CC3596"/>
                          </a:solidFill>
                          <a:latin typeface="Arial" pitchFamily="34" charset="0"/>
                          <a:cs typeface="Arial" pitchFamily="34" charset="0"/>
                        </a:rPr>
                        <a:t>Careers Interviews</a:t>
                      </a:r>
                    </a:p>
                    <a:p>
                      <a:pPr algn="ctr"/>
                      <a:endParaRPr lang="en-GB" sz="1600" b="1" dirty="0">
                        <a:latin typeface="Arial" pitchFamily="34" charset="0"/>
                        <a:cs typeface="Arial" pitchFamily="34" charset="0"/>
                      </a:endParaRPr>
                    </a:p>
                    <a:p>
                      <a:pPr algn="ctr"/>
                      <a:r>
                        <a:rPr lang="en-GB" sz="1600" b="1" dirty="0">
                          <a:solidFill>
                            <a:srgbClr val="00B050"/>
                          </a:solidFill>
                          <a:latin typeface="Arial" pitchFamily="34" charset="0"/>
                          <a:cs typeface="Arial" pitchFamily="34" charset="0"/>
                        </a:rPr>
                        <a:t>Go to Open Days</a:t>
                      </a:r>
                    </a:p>
                    <a:p>
                      <a:pPr algn="ctr"/>
                      <a:endParaRPr lang="en-GB" sz="1600" b="1" dirty="0">
                        <a:latin typeface="Arial" pitchFamily="34" charset="0"/>
                        <a:cs typeface="Arial" pitchFamily="34" charset="0"/>
                      </a:endParaRPr>
                    </a:p>
                    <a:p>
                      <a:pPr algn="ctr"/>
                      <a:r>
                        <a:rPr lang="en-GB" sz="1600" b="1" dirty="0">
                          <a:solidFill>
                            <a:srgbClr val="FF0000"/>
                          </a:solidFill>
                          <a:latin typeface="Arial" pitchFamily="34" charset="0"/>
                          <a:cs typeface="Arial" pitchFamily="34" charset="0"/>
                        </a:rPr>
                        <a:t>Watch out for deadlines!</a:t>
                      </a:r>
                    </a:p>
                    <a:p>
                      <a:pPr algn="ctr"/>
                      <a:endParaRPr lang="en-GB" sz="1600" b="1" dirty="0">
                        <a:solidFill>
                          <a:srgbClr val="FF0000"/>
                        </a:solidFill>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9672">
                <a:tc>
                  <a:txBody>
                    <a:bodyPr/>
                    <a:lstStyle/>
                    <a:p>
                      <a:pPr algn="ctr"/>
                      <a:r>
                        <a:rPr lang="en-GB" sz="1800" b="1" dirty="0">
                          <a:solidFill>
                            <a:schemeClr val="bg1"/>
                          </a:solidFill>
                          <a:latin typeface="Arial" pitchFamily="34" charset="0"/>
                          <a:cs typeface="Arial" pitchFamily="34" charset="0"/>
                        </a:rPr>
                        <a:t>Jan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409A"/>
                    </a:solidFill>
                  </a:tcPr>
                </a:tc>
                <a:tc>
                  <a:txBody>
                    <a:bodyPr/>
                    <a:lstStyle/>
                    <a:p>
                      <a:pPr algn="ctr"/>
                      <a:r>
                        <a:rPr lang="en-GB" sz="1800" b="1" dirty="0">
                          <a:solidFill>
                            <a:schemeClr val="bg1"/>
                          </a:solidFill>
                          <a:latin typeface="Arial" pitchFamily="34" charset="0"/>
                          <a:cs typeface="Arial" pitchFamily="34" charset="0"/>
                        </a:rPr>
                        <a:t>Feb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409A"/>
                    </a:solidFill>
                  </a:tcPr>
                </a:tc>
                <a:tc>
                  <a:txBody>
                    <a:bodyPr/>
                    <a:lstStyle/>
                    <a:p>
                      <a:pPr algn="ctr"/>
                      <a:r>
                        <a:rPr lang="en-GB" sz="1800" b="1" dirty="0">
                          <a:solidFill>
                            <a:schemeClr val="bg1"/>
                          </a:solidFill>
                          <a:latin typeface="Arial" pitchFamily="34" charset="0"/>
                          <a:cs typeface="Arial" pitchFamily="34" charset="0"/>
                        </a:rPr>
                        <a:t>Mar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409A"/>
                    </a:solidFill>
                  </a:tcPr>
                </a:tc>
                <a:tc>
                  <a:txBody>
                    <a:bodyPr/>
                    <a:lstStyle/>
                    <a:p>
                      <a:pPr algn="ctr"/>
                      <a:r>
                        <a:rPr lang="en-GB" sz="1800" b="1" dirty="0">
                          <a:solidFill>
                            <a:schemeClr val="bg1"/>
                          </a:solidFill>
                          <a:latin typeface="Arial" pitchFamily="34" charset="0"/>
                          <a:cs typeface="Arial" pitchFamily="34" charset="0"/>
                        </a:rPr>
                        <a:t>April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3409A"/>
                    </a:solidFill>
                  </a:tcPr>
                </a:tc>
                <a:extLst>
                  <a:ext uri="{0D108BD9-81ED-4DB2-BD59-A6C34878D82A}">
                    <a16:rowId xmlns:a16="http://schemas.microsoft.com/office/drawing/2014/main" val="10002"/>
                  </a:ext>
                </a:extLst>
              </a:tr>
              <a:tr h="2401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latin typeface="Arial" pitchFamily="34" charset="0"/>
                          <a:cs typeface="Arial" pitchFamily="34" charset="0"/>
                        </a:rPr>
                        <a:t>Watch out for deadlines!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FF0000"/>
                        </a:solidFill>
                        <a:latin typeface="Arial" pitchFamily="34" charset="0"/>
                        <a:cs typeface="Arial" pitchFamily="34" charset="0"/>
                      </a:endParaRPr>
                    </a:p>
                    <a:p>
                      <a:pPr algn="ctr"/>
                      <a:r>
                        <a:rPr lang="en-GB" sz="1600" b="1" dirty="0">
                          <a:solidFill>
                            <a:srgbClr val="00B050"/>
                          </a:solidFill>
                          <a:latin typeface="Arial" pitchFamily="34" charset="0"/>
                          <a:cs typeface="Arial" pitchFamily="34" charset="0"/>
                        </a:rPr>
                        <a:t>Go to Open Days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0070C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latin typeface="Arial" pitchFamily="34" charset="0"/>
                          <a:cs typeface="Arial" pitchFamily="34" charset="0"/>
                        </a:rPr>
                        <a:t>Interviews start!!!</a:t>
                      </a:r>
                    </a:p>
                    <a:p>
                      <a:pPr algn="ctr"/>
                      <a:endParaRPr lang="en-GB" sz="1600" b="1"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latin typeface="Arial" pitchFamily="34" charset="0"/>
                          <a:cs typeface="Arial" pitchFamily="34" charset="0"/>
                        </a:rPr>
                        <a:t>Watch out for deadlines!</a:t>
                      </a:r>
                    </a:p>
                    <a:p>
                      <a:pPr algn="ctr"/>
                      <a:endParaRPr lang="en-GB" sz="1600" b="1"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latin typeface="Arial" pitchFamily="34" charset="0"/>
                          <a:cs typeface="Arial" pitchFamily="34" charset="0"/>
                        </a:rPr>
                        <a:t>Interviews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baseline="0" dirty="0">
                          <a:solidFill>
                            <a:srgbClr val="7030A0"/>
                          </a:solidFill>
                          <a:latin typeface="Arial" pitchFamily="34" charset="0"/>
                          <a:cs typeface="Arial" pitchFamily="34" charset="0"/>
                        </a:rPr>
                        <a:t>Start looking for an apprenticeship</a:t>
                      </a:r>
                    </a:p>
                    <a:p>
                      <a:pPr algn="ctr"/>
                      <a:endParaRPr lang="en-GB" sz="1600" b="1" dirty="0">
                        <a:solidFill>
                          <a:srgbClr val="FF000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latin typeface="Arial" pitchFamily="34" charset="0"/>
                          <a:cs typeface="Arial" pitchFamily="34" charset="0"/>
                        </a:rPr>
                        <a:t>Watch out for deadlines!</a:t>
                      </a:r>
                    </a:p>
                    <a:p>
                      <a:pPr algn="ctr"/>
                      <a:endParaRPr lang="en-GB" sz="1600" b="1" dirty="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00000"/>
                          </a:solidFill>
                          <a:latin typeface="Arial" pitchFamily="34" charset="0"/>
                          <a:cs typeface="Arial" pitchFamily="34" charset="0"/>
                        </a:rPr>
                        <a:t>Interviews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C0000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2060"/>
                          </a:solidFill>
                          <a:latin typeface="Arial" pitchFamily="34" charset="0"/>
                          <a:cs typeface="Arial" pitchFamily="34" charset="0"/>
                        </a:rPr>
                        <a:t>Apprenticeship event </a:t>
                      </a:r>
                    </a:p>
                    <a:p>
                      <a:pPr algn="ctr"/>
                      <a:endParaRPr lang="en-GB" sz="1600" b="1"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dirty="0">
                          <a:solidFill>
                            <a:srgbClr val="0070C0"/>
                          </a:solidFill>
                          <a:latin typeface="Arial" pitchFamily="34" charset="0"/>
                          <a:cs typeface="Arial" pitchFamily="34" charset="0"/>
                        </a:rPr>
                        <a:t>Hopefully</a:t>
                      </a:r>
                      <a:r>
                        <a:rPr lang="en-GB" sz="1600" b="1" baseline="0" dirty="0">
                          <a:solidFill>
                            <a:srgbClr val="0070C0"/>
                          </a:solidFill>
                          <a:latin typeface="Arial" pitchFamily="34" charset="0"/>
                          <a:cs typeface="Arial" pitchFamily="34" charset="0"/>
                        </a:rPr>
                        <a:t> all be sorted with a plan by this time.  If not help is still available.</a:t>
                      </a:r>
                    </a:p>
                    <a:p>
                      <a:pPr algn="ctr"/>
                      <a:r>
                        <a:rPr lang="en-GB" sz="1600" b="1" baseline="0" dirty="0">
                          <a:solidFill>
                            <a:srgbClr val="0070C0"/>
                          </a:solidFill>
                          <a:latin typeface="Arial" pitchFamily="34" charset="0"/>
                          <a:cs typeface="Arial" pitchFamily="34" charset="0"/>
                        </a:rPr>
                        <a:t>Spring Bank</a:t>
                      </a:r>
                    </a:p>
                    <a:p>
                      <a:pPr algn="ctr"/>
                      <a:r>
                        <a:rPr lang="en-GB" sz="1600" b="1" baseline="0" dirty="0">
                          <a:solidFill>
                            <a:srgbClr val="0070C0"/>
                          </a:solidFill>
                          <a:latin typeface="Arial" pitchFamily="34" charset="0"/>
                          <a:cs typeface="Arial" pitchFamily="34" charset="0"/>
                        </a:rPr>
                        <a:t>September Guarantee</a:t>
                      </a:r>
                    </a:p>
                    <a:p>
                      <a:pPr algn="ctr"/>
                      <a:r>
                        <a:rPr lang="en-GB" sz="1600" b="1" baseline="0" dirty="0">
                          <a:solidFill>
                            <a:srgbClr val="0070C0"/>
                          </a:solidFill>
                          <a:latin typeface="Arial" pitchFamily="34" charset="0"/>
                          <a:cs typeface="Arial" pitchFamily="34" charset="0"/>
                        </a:rPr>
                        <a:t>recorded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323306-A959-4E3C-812A-B428E51EA98A}"/>
              </a:ext>
            </a:extLst>
          </p:cNvPr>
          <p:cNvPicPr>
            <a:picLocks noChangeAspect="1"/>
          </p:cNvPicPr>
          <p:nvPr/>
        </p:nvPicPr>
        <p:blipFill>
          <a:blip r:embed="rId2"/>
          <a:stretch>
            <a:fillRect/>
          </a:stretch>
        </p:blipFill>
        <p:spPr>
          <a:xfrm>
            <a:off x="2711105" y="193813"/>
            <a:ext cx="8885582" cy="6664187"/>
          </a:xfrm>
          <a:prstGeom prst="rect">
            <a:avLst/>
          </a:prstGeom>
        </p:spPr>
      </p:pic>
    </p:spTree>
    <p:extLst>
      <p:ext uri="{BB962C8B-B14F-4D97-AF65-F5344CB8AC3E}">
        <p14:creationId xmlns:p14="http://schemas.microsoft.com/office/powerpoint/2010/main" val="42593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07657C60-962C-420E-AC7D-F22728C24765}"/>
              </a:ext>
            </a:extLst>
          </p:cNvPr>
          <p:cNvSpPr>
            <a:spLocks noGrp="1"/>
          </p:cNvSpPr>
          <p:nvPr>
            <p:ph type="ctrTitle"/>
          </p:nvPr>
        </p:nvSpPr>
        <p:spPr>
          <a:xfrm>
            <a:off x="1870997" y="1607809"/>
            <a:ext cx="9236026" cy="2876680"/>
          </a:xfrm>
        </p:spPr>
        <p:txBody>
          <a:bodyPr anchor="b">
            <a:normAutofit/>
          </a:bodyPr>
          <a:lstStyle/>
          <a:p>
            <a:pPr algn="l"/>
            <a:r>
              <a:rPr lang="en-GB" sz="6600">
                <a:solidFill>
                  <a:srgbClr val="FFFFFF"/>
                </a:solidFill>
              </a:rPr>
              <a:t>Apprenticeships</a:t>
            </a:r>
          </a:p>
        </p:txBody>
      </p:sp>
      <p:sp>
        <p:nvSpPr>
          <p:cNvPr id="5" name="Subtitle 4">
            <a:extLst>
              <a:ext uri="{FF2B5EF4-FFF2-40B4-BE49-F238E27FC236}">
                <a16:creationId xmlns:a16="http://schemas.microsoft.com/office/drawing/2014/main" id="{FA9560DD-7DCA-433C-AEEA-13E9CB7728A2}"/>
              </a:ext>
            </a:extLst>
          </p:cNvPr>
          <p:cNvSpPr>
            <a:spLocks noGrp="1"/>
          </p:cNvSpPr>
          <p:nvPr>
            <p:ph type="subTitle" idx="1"/>
          </p:nvPr>
        </p:nvSpPr>
        <p:spPr>
          <a:xfrm>
            <a:off x="1987499" y="4810308"/>
            <a:ext cx="9003022" cy="1076551"/>
          </a:xfrm>
        </p:spPr>
        <p:txBody>
          <a:bodyPr>
            <a:normAutofit/>
          </a:bodyPr>
          <a:lstStyle/>
          <a:p>
            <a:pPr algn="l"/>
            <a:endParaRPr lang="en-GB"/>
          </a:p>
        </p:txBody>
      </p:sp>
    </p:spTree>
    <p:extLst>
      <p:ext uri="{BB962C8B-B14F-4D97-AF65-F5344CB8AC3E}">
        <p14:creationId xmlns:p14="http://schemas.microsoft.com/office/powerpoint/2010/main" val="144126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3532" y="368660"/>
            <a:ext cx="5724636" cy="360099"/>
          </a:xfrm>
        </p:spPr>
        <p:txBody>
          <a:bodyPr/>
          <a:lstStyle/>
          <a:p>
            <a:r>
              <a:rPr lang="en-GB" dirty="0"/>
              <a:t>What are apprenticeships?</a:t>
            </a:r>
          </a:p>
        </p:txBody>
      </p:sp>
      <p:pic>
        <p:nvPicPr>
          <p:cNvPr id="3" name="Picture Placeholder 2">
            <a:extLst>
              <a:ext uri="{FF2B5EF4-FFF2-40B4-BE49-F238E27FC236}">
                <a16:creationId xmlns:a16="http://schemas.microsoft.com/office/drawing/2014/main" id="{751FF258-DFE3-462B-85A7-2ADD8AA726BA}"/>
              </a:ext>
            </a:extLst>
          </p:cNvPr>
          <p:cNvPicPr>
            <a:picLocks noChangeAspect="1"/>
          </p:cNvPicPr>
          <p:nvPr/>
        </p:nvPicPr>
        <p:blipFill rotWithShape="1">
          <a:blip r:embed="rId3">
            <a:extLst>
              <a:ext uri="{28A0092B-C50C-407E-A947-70E740481C1C}">
                <a14:useLocalDpi xmlns:a14="http://schemas.microsoft.com/office/drawing/2010/main" val="0"/>
              </a:ext>
            </a:extLst>
          </a:blip>
          <a:srcRect t="11177" b="42500"/>
          <a:stretch/>
        </p:blipFill>
        <p:spPr>
          <a:xfrm>
            <a:off x="1524000" y="1494707"/>
            <a:ext cx="9144000" cy="2819400"/>
          </a:xfrm>
          <a:prstGeom prst="rect">
            <a:avLst/>
          </a:prstGeom>
        </p:spPr>
      </p:pic>
      <p:graphicFrame>
        <p:nvGraphicFramePr>
          <p:cNvPr id="4" name="Table 3">
            <a:extLst>
              <a:ext uri="{FF2B5EF4-FFF2-40B4-BE49-F238E27FC236}">
                <a16:creationId xmlns:a16="http://schemas.microsoft.com/office/drawing/2014/main" id="{2B91763F-0DA8-4A97-AAFC-9C5A2A303679}"/>
              </a:ext>
            </a:extLst>
          </p:cNvPr>
          <p:cNvGraphicFramePr>
            <a:graphicFrameLocks noGrp="1"/>
          </p:cNvGraphicFramePr>
          <p:nvPr/>
        </p:nvGraphicFramePr>
        <p:xfrm>
          <a:off x="1524000" y="4343400"/>
          <a:ext cx="9144000" cy="1447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032491802"/>
                    </a:ext>
                  </a:extLst>
                </a:gridCol>
                <a:gridCol w="1828800">
                  <a:extLst>
                    <a:ext uri="{9D8B030D-6E8A-4147-A177-3AD203B41FA5}">
                      <a16:colId xmlns:a16="http://schemas.microsoft.com/office/drawing/2014/main" val="2110848147"/>
                    </a:ext>
                  </a:extLst>
                </a:gridCol>
                <a:gridCol w="1828800">
                  <a:extLst>
                    <a:ext uri="{9D8B030D-6E8A-4147-A177-3AD203B41FA5}">
                      <a16:colId xmlns:a16="http://schemas.microsoft.com/office/drawing/2014/main" val="2164357925"/>
                    </a:ext>
                  </a:extLst>
                </a:gridCol>
                <a:gridCol w="1828800">
                  <a:extLst>
                    <a:ext uri="{9D8B030D-6E8A-4147-A177-3AD203B41FA5}">
                      <a16:colId xmlns:a16="http://schemas.microsoft.com/office/drawing/2014/main" val="2580861596"/>
                    </a:ext>
                  </a:extLst>
                </a:gridCol>
                <a:gridCol w="1828800">
                  <a:extLst>
                    <a:ext uri="{9D8B030D-6E8A-4147-A177-3AD203B41FA5}">
                      <a16:colId xmlns:a16="http://schemas.microsoft.com/office/drawing/2014/main" val="359335023"/>
                    </a:ext>
                  </a:extLst>
                </a:gridCol>
              </a:tblGrid>
              <a:tr h="1447800">
                <a:tc>
                  <a:txBody>
                    <a:bodyPr/>
                    <a:lstStyle/>
                    <a:p>
                      <a:endParaRPr lang="en-US" dirty="0"/>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2069540"/>
                  </a:ext>
                </a:extLst>
              </a:tr>
            </a:tbl>
          </a:graphicData>
        </a:graphic>
      </p:graphicFrame>
      <p:grpSp>
        <p:nvGrpSpPr>
          <p:cNvPr id="5" name="Group 4">
            <a:extLst>
              <a:ext uri="{FF2B5EF4-FFF2-40B4-BE49-F238E27FC236}">
                <a16:creationId xmlns:a16="http://schemas.microsoft.com/office/drawing/2014/main" id="{9A708D9E-68D0-4D51-B4CA-0DD896FAD0DB}"/>
              </a:ext>
            </a:extLst>
          </p:cNvPr>
          <p:cNvGrpSpPr/>
          <p:nvPr/>
        </p:nvGrpSpPr>
        <p:grpSpPr>
          <a:xfrm>
            <a:off x="1295401" y="4572002"/>
            <a:ext cx="2437667" cy="853315"/>
            <a:chOff x="1240169" y="1651346"/>
            <a:chExt cx="2437667" cy="853315"/>
          </a:xfrm>
        </p:grpSpPr>
        <p:sp>
          <p:nvSpPr>
            <p:cNvPr id="6" name="Oval 5">
              <a:extLst>
                <a:ext uri="{FF2B5EF4-FFF2-40B4-BE49-F238E27FC236}">
                  <a16:creationId xmlns:a16="http://schemas.microsoft.com/office/drawing/2014/main" id="{C591475B-1844-4FEC-8291-5277287424AC}"/>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6FAB12-F6E0-4F02-AA93-FE350F30C246}"/>
                </a:ext>
              </a:extLst>
            </p:cNvPr>
            <p:cNvSpPr txBox="1"/>
            <p:nvPr/>
          </p:nvSpPr>
          <p:spPr>
            <a:xfrm>
              <a:off x="1240169" y="2217210"/>
              <a:ext cx="2437667" cy="287451"/>
            </a:xfrm>
            <a:prstGeom prst="rect">
              <a:avLst/>
            </a:prstGeom>
            <a:noFill/>
          </p:spPr>
          <p:txBody>
            <a:bodyPr wrap="square" rtlCol="0">
              <a:spAutoFit/>
            </a:bodyPr>
            <a:lstStyle/>
            <a:p>
              <a:pPr algn="ctr">
                <a:lnSpc>
                  <a:spcPct val="130000"/>
                </a:lnSpc>
              </a:pP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Earn a wage</a:t>
              </a:r>
            </a:p>
          </p:txBody>
        </p:sp>
      </p:grpSp>
      <p:grpSp>
        <p:nvGrpSpPr>
          <p:cNvPr id="8" name="Group 85">
            <a:extLst>
              <a:ext uri="{FF2B5EF4-FFF2-40B4-BE49-F238E27FC236}">
                <a16:creationId xmlns:a16="http://schemas.microsoft.com/office/drawing/2014/main" id="{68159884-8A71-4BE1-8727-3908B98FB049}"/>
              </a:ext>
            </a:extLst>
          </p:cNvPr>
          <p:cNvGrpSpPr/>
          <p:nvPr/>
        </p:nvGrpSpPr>
        <p:grpSpPr>
          <a:xfrm>
            <a:off x="2342986" y="4628235"/>
            <a:ext cx="342496" cy="455162"/>
            <a:chOff x="5575100" y="3734191"/>
            <a:chExt cx="315602" cy="419419"/>
          </a:xfrm>
          <a:solidFill>
            <a:srgbClr val="F6510A"/>
          </a:solidFill>
        </p:grpSpPr>
        <p:sp>
          <p:nvSpPr>
            <p:cNvPr id="9" name="Freeform 108">
              <a:extLst>
                <a:ext uri="{FF2B5EF4-FFF2-40B4-BE49-F238E27FC236}">
                  <a16:creationId xmlns:a16="http://schemas.microsoft.com/office/drawing/2014/main" id="{262D048E-AD02-4997-A9B0-0DF36BAF2689}"/>
                </a:ext>
              </a:extLst>
            </p:cNvPr>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9">
              <a:extLst>
                <a:ext uri="{FF2B5EF4-FFF2-40B4-BE49-F238E27FC236}">
                  <a16:creationId xmlns:a16="http://schemas.microsoft.com/office/drawing/2014/main" id="{A3A00709-859D-4105-BB8E-AC70E640A7E9}"/>
                </a:ext>
              </a:extLst>
            </p:cNvPr>
            <p:cNvSpPr>
              <a:spLocks/>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4E7537E-06BE-4E67-9220-EEE6A6E34D35}"/>
              </a:ext>
            </a:extLst>
          </p:cNvPr>
          <p:cNvGrpSpPr/>
          <p:nvPr/>
        </p:nvGrpSpPr>
        <p:grpSpPr>
          <a:xfrm>
            <a:off x="3048735" y="4572002"/>
            <a:ext cx="2437667" cy="996751"/>
            <a:chOff x="1240169" y="1651346"/>
            <a:chExt cx="2437667" cy="996751"/>
          </a:xfrm>
        </p:grpSpPr>
        <p:sp>
          <p:nvSpPr>
            <p:cNvPr id="12" name="Oval 11">
              <a:extLst>
                <a:ext uri="{FF2B5EF4-FFF2-40B4-BE49-F238E27FC236}">
                  <a16:creationId xmlns:a16="http://schemas.microsoft.com/office/drawing/2014/main" id="{C0C7D697-126B-4523-BD6E-F63B8CA3AFCA}"/>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2B7E50B-D092-451B-A439-422F13E6A996}"/>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Real job with a </a:t>
              </a:r>
              <a:b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real employer</a:t>
              </a:r>
            </a:p>
          </p:txBody>
        </p:sp>
      </p:grpSp>
      <p:sp>
        <p:nvSpPr>
          <p:cNvPr id="14" name="Freeform 23">
            <a:extLst>
              <a:ext uri="{FF2B5EF4-FFF2-40B4-BE49-F238E27FC236}">
                <a16:creationId xmlns:a16="http://schemas.microsoft.com/office/drawing/2014/main" id="{CA494F0C-FD39-4686-8022-94122C9E3D29}"/>
              </a:ext>
            </a:extLst>
          </p:cNvPr>
          <p:cNvSpPr>
            <a:spLocks noEditPoints="1"/>
          </p:cNvSpPr>
          <p:nvPr/>
        </p:nvSpPr>
        <p:spPr bwMode="auto">
          <a:xfrm>
            <a:off x="4062518" y="4692604"/>
            <a:ext cx="410096" cy="34024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F651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58B5CBFE-2DE6-4E44-AFB5-1625C9070225}"/>
              </a:ext>
            </a:extLst>
          </p:cNvPr>
          <p:cNvGrpSpPr/>
          <p:nvPr/>
        </p:nvGrpSpPr>
        <p:grpSpPr>
          <a:xfrm>
            <a:off x="4887632" y="4572002"/>
            <a:ext cx="2437667" cy="996751"/>
            <a:chOff x="1240169" y="1651346"/>
            <a:chExt cx="2437667" cy="996751"/>
          </a:xfrm>
        </p:grpSpPr>
        <p:sp>
          <p:nvSpPr>
            <p:cNvPr id="16" name="Oval 15">
              <a:extLst>
                <a:ext uri="{FF2B5EF4-FFF2-40B4-BE49-F238E27FC236}">
                  <a16:creationId xmlns:a16="http://schemas.microsoft.com/office/drawing/2014/main" id="{3D62575A-57C5-4203-A7BF-BAA856695207}"/>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1EA17FF-8E4C-4489-BBCC-E36824C655F1}"/>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Contract of employment</a:t>
              </a:r>
            </a:p>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including holiday pay</a:t>
              </a:r>
            </a:p>
          </p:txBody>
        </p:sp>
      </p:grpSp>
      <p:grpSp>
        <p:nvGrpSpPr>
          <p:cNvPr id="18" name="Group 77">
            <a:extLst>
              <a:ext uri="{FF2B5EF4-FFF2-40B4-BE49-F238E27FC236}">
                <a16:creationId xmlns:a16="http://schemas.microsoft.com/office/drawing/2014/main" id="{9C15A6CB-48B6-4783-9023-89C5FDD796FF}"/>
              </a:ext>
            </a:extLst>
          </p:cNvPr>
          <p:cNvGrpSpPr/>
          <p:nvPr/>
        </p:nvGrpSpPr>
        <p:grpSpPr>
          <a:xfrm>
            <a:off x="5909302" y="4703963"/>
            <a:ext cx="394322" cy="301938"/>
            <a:chOff x="5552261" y="1554043"/>
            <a:chExt cx="363359" cy="278229"/>
          </a:xfrm>
          <a:solidFill>
            <a:srgbClr val="F6510A"/>
          </a:solidFill>
        </p:grpSpPr>
        <p:sp>
          <p:nvSpPr>
            <p:cNvPr id="19" name="Freeform 96">
              <a:extLst>
                <a:ext uri="{FF2B5EF4-FFF2-40B4-BE49-F238E27FC236}">
                  <a16:creationId xmlns:a16="http://schemas.microsoft.com/office/drawing/2014/main" id="{F5382375-0693-4BDF-B759-3035641A98EB}"/>
                </a:ext>
              </a:extLst>
            </p:cNvPr>
            <p:cNvSpPr>
              <a:spLocks/>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97">
              <a:extLst>
                <a:ext uri="{FF2B5EF4-FFF2-40B4-BE49-F238E27FC236}">
                  <a16:creationId xmlns:a16="http://schemas.microsoft.com/office/drawing/2014/main" id="{65953FA9-1245-41A4-B39E-1067B82EA982}"/>
                </a:ext>
              </a:extLst>
            </p:cNvPr>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98">
              <a:extLst>
                <a:ext uri="{FF2B5EF4-FFF2-40B4-BE49-F238E27FC236}">
                  <a16:creationId xmlns:a16="http://schemas.microsoft.com/office/drawing/2014/main" id="{8B800612-4A5C-4309-9B64-86287CCBC871}"/>
                </a:ext>
              </a:extLst>
            </p:cNvPr>
            <p:cNvSpPr>
              <a:spLocks noChangeArrowheads="1"/>
            </p:cNvSpPr>
            <p:nvPr/>
          </p:nvSpPr>
          <p:spPr bwMode="auto">
            <a:xfrm>
              <a:off x="5710062" y="1715997"/>
              <a:ext cx="45679" cy="18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C1F413B7-1417-4027-879F-04C9DF2D72F6}"/>
              </a:ext>
            </a:extLst>
          </p:cNvPr>
          <p:cNvGrpSpPr/>
          <p:nvPr/>
        </p:nvGrpSpPr>
        <p:grpSpPr>
          <a:xfrm>
            <a:off x="6738001" y="4572002"/>
            <a:ext cx="2437667" cy="996751"/>
            <a:chOff x="1240169" y="1651346"/>
            <a:chExt cx="2437667" cy="996751"/>
          </a:xfrm>
        </p:grpSpPr>
        <p:sp>
          <p:nvSpPr>
            <p:cNvPr id="23" name="Oval 22">
              <a:extLst>
                <a:ext uri="{FF2B5EF4-FFF2-40B4-BE49-F238E27FC236}">
                  <a16:creationId xmlns:a16="http://schemas.microsoft.com/office/drawing/2014/main" id="{84C26FED-BC13-4FEF-B822-C6B89C10C7EA}"/>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2F180E0-E117-437D-AD8E-B1C5E6BD4EE5}"/>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Study towards a</a:t>
              </a:r>
            </a:p>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job related qualification</a:t>
              </a:r>
            </a:p>
          </p:txBody>
        </p:sp>
      </p:grpSp>
      <p:sp>
        <p:nvSpPr>
          <p:cNvPr id="25" name="Freeform 33">
            <a:extLst>
              <a:ext uri="{FF2B5EF4-FFF2-40B4-BE49-F238E27FC236}">
                <a16:creationId xmlns:a16="http://schemas.microsoft.com/office/drawing/2014/main" id="{0F40A9F6-DF21-4C1C-91B5-86DC3C53916D}"/>
              </a:ext>
            </a:extLst>
          </p:cNvPr>
          <p:cNvSpPr>
            <a:spLocks noEditPoints="1"/>
          </p:cNvSpPr>
          <p:nvPr/>
        </p:nvSpPr>
        <p:spPr bwMode="auto">
          <a:xfrm>
            <a:off x="7771519" y="4673273"/>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F6510A"/>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F7633576-8231-4B31-9303-74EA5B9240B0}"/>
              </a:ext>
            </a:extLst>
          </p:cNvPr>
          <p:cNvGrpSpPr/>
          <p:nvPr/>
        </p:nvGrpSpPr>
        <p:grpSpPr>
          <a:xfrm>
            <a:off x="8540528" y="4572002"/>
            <a:ext cx="2437667" cy="996751"/>
            <a:chOff x="1240169" y="1651346"/>
            <a:chExt cx="2437667" cy="996751"/>
          </a:xfrm>
        </p:grpSpPr>
        <p:sp>
          <p:nvSpPr>
            <p:cNvPr id="27" name="Oval 26">
              <a:extLst>
                <a:ext uri="{FF2B5EF4-FFF2-40B4-BE49-F238E27FC236}">
                  <a16:creationId xmlns:a16="http://schemas.microsoft.com/office/drawing/2014/main" id="{F2E53408-AFCB-4D42-9F4C-92331D6076FA}"/>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16A722A-BDFF-4F68-B0F2-FBF231DFBB9C}"/>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Work for at least</a:t>
              </a:r>
            </a:p>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30 hours per week</a:t>
              </a:r>
            </a:p>
          </p:txBody>
        </p:sp>
      </p:grpSp>
      <p:grpSp>
        <p:nvGrpSpPr>
          <p:cNvPr id="29" name="Group 75">
            <a:extLst>
              <a:ext uri="{FF2B5EF4-FFF2-40B4-BE49-F238E27FC236}">
                <a16:creationId xmlns:a16="http://schemas.microsoft.com/office/drawing/2014/main" id="{72E23590-7FAE-4EFD-81C1-6C5E2623A307}"/>
              </a:ext>
            </a:extLst>
          </p:cNvPr>
          <p:cNvGrpSpPr/>
          <p:nvPr/>
        </p:nvGrpSpPr>
        <p:grpSpPr>
          <a:xfrm>
            <a:off x="9581350" y="4658897"/>
            <a:ext cx="356018" cy="347004"/>
            <a:chOff x="4080141" y="798258"/>
            <a:chExt cx="328062" cy="319755"/>
          </a:xfrm>
          <a:solidFill>
            <a:srgbClr val="F6510A"/>
          </a:solidFill>
        </p:grpSpPr>
        <p:sp>
          <p:nvSpPr>
            <p:cNvPr id="30" name="Freeform 76">
              <a:extLst>
                <a:ext uri="{FF2B5EF4-FFF2-40B4-BE49-F238E27FC236}">
                  <a16:creationId xmlns:a16="http://schemas.microsoft.com/office/drawing/2014/main" id="{4AB15204-AE48-4BAB-910E-3B93A8F2BF06}"/>
                </a:ext>
              </a:extLst>
            </p:cNvPr>
            <p:cNvSpPr>
              <a:spLocks/>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AA4D7F80-D7E7-4BA0-9E5F-10012128AA06}"/>
                </a:ext>
              </a:extLst>
            </p:cNvPr>
            <p:cNvSpPr>
              <a:spLocks/>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518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2938207"/>
            <a:ext cx="9144000" cy="1143000"/>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505200" y="1484786"/>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7010400" y="1484785"/>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880652" y="1793305"/>
            <a:ext cx="1395882" cy="942055"/>
            <a:chOff x="356652" y="1350646"/>
            <a:chExt cx="1395882" cy="942055"/>
          </a:xfrm>
        </p:grpSpPr>
        <p:grpSp>
          <p:nvGrpSpPr>
            <p:cNvPr id="157" name="Group 156"/>
            <p:cNvGrpSpPr/>
            <p:nvPr/>
          </p:nvGrpSpPr>
          <p:grpSpPr>
            <a:xfrm>
              <a:off x="356652" y="1350646"/>
              <a:ext cx="1395882" cy="942055"/>
              <a:chOff x="356719" y="1334635"/>
              <a:chExt cx="1395882" cy="942055"/>
            </a:xfrm>
          </p:grpSpPr>
          <p:sp>
            <p:nvSpPr>
              <p:cNvPr id="158" name="Oval 157"/>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Accounting</a:t>
                </a:r>
              </a:p>
            </p:txBody>
          </p:sp>
        </p:grpSp>
        <p:sp>
          <p:nvSpPr>
            <p:cNvPr id="203" name="Freeform 52"/>
            <p:cNvSpPr>
              <a:spLocks noEditPoints="1"/>
            </p:cNvSpPr>
            <p:nvPr/>
          </p:nvSpPr>
          <p:spPr bwMode="auto">
            <a:xfrm>
              <a:off x="928227" y="1498525"/>
              <a:ext cx="301938" cy="412350"/>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1855015" y="3036002"/>
            <a:ext cx="1395882" cy="947410"/>
            <a:chOff x="331015" y="2593345"/>
            <a:chExt cx="1395882" cy="947410"/>
          </a:xfrm>
        </p:grpSpPr>
        <p:grpSp>
          <p:nvGrpSpPr>
            <p:cNvPr id="160" name="Group 159"/>
            <p:cNvGrpSpPr/>
            <p:nvPr/>
          </p:nvGrpSpPr>
          <p:grpSpPr>
            <a:xfrm>
              <a:off x="331015" y="2593345"/>
              <a:ext cx="1395882" cy="947410"/>
              <a:chOff x="356719" y="1329280"/>
              <a:chExt cx="1395882" cy="947410"/>
            </a:xfrm>
          </p:grpSpPr>
          <p:sp>
            <p:nvSpPr>
              <p:cNvPr id="161" name="Oval 160"/>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Teaching</a:t>
                </a:r>
              </a:p>
            </p:txBody>
          </p:sp>
        </p:grpSp>
        <p:grpSp>
          <p:nvGrpSpPr>
            <p:cNvPr id="204" name="Group 74"/>
            <p:cNvGrpSpPr/>
            <p:nvPr/>
          </p:nvGrpSpPr>
          <p:grpSpPr>
            <a:xfrm>
              <a:off x="985685" y="2776667"/>
              <a:ext cx="187022" cy="337990"/>
              <a:chOff x="3386647" y="802411"/>
              <a:chExt cx="172336" cy="311450"/>
            </a:xfrm>
            <a:solidFill>
              <a:schemeClr val="tx1"/>
            </a:solidFill>
          </p:grpSpPr>
          <p:sp>
            <p:nvSpPr>
              <p:cNvPr id="205" name="Freeform 71"/>
              <p:cNvSpPr>
                <a:spLocks/>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3"/>
              <p:cNvSpPr>
                <a:spLocks/>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4"/>
              <p:cNvSpPr>
                <a:spLocks/>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75"/>
              <p:cNvSpPr>
                <a:spLocks noChangeShapeType="1"/>
              </p:cNvSpPr>
              <p:nvPr/>
            </p:nvSpPr>
            <p:spPr bwMode="auto">
              <a:xfrm>
                <a:off x="3534067" y="924914"/>
                <a:ext cx="2077" cy="2077"/>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1" name="Group 10"/>
          <p:cNvGrpSpPr/>
          <p:nvPr/>
        </p:nvGrpSpPr>
        <p:grpSpPr>
          <a:xfrm>
            <a:off x="3607752" y="3036002"/>
            <a:ext cx="1395882" cy="947410"/>
            <a:chOff x="2083752" y="2593345"/>
            <a:chExt cx="1395882" cy="947410"/>
          </a:xfrm>
        </p:grpSpPr>
        <p:grpSp>
          <p:nvGrpSpPr>
            <p:cNvPr id="169" name="Group 168"/>
            <p:cNvGrpSpPr/>
            <p:nvPr/>
          </p:nvGrpSpPr>
          <p:grpSpPr>
            <a:xfrm>
              <a:off x="2083752" y="2593345"/>
              <a:ext cx="1395882" cy="947410"/>
              <a:chOff x="356719" y="1329280"/>
              <a:chExt cx="1395882" cy="947410"/>
            </a:xfrm>
          </p:grpSpPr>
          <p:sp>
            <p:nvSpPr>
              <p:cNvPr id="170" name="Oval 169"/>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Cyber Security</a:t>
                </a:r>
              </a:p>
            </p:txBody>
          </p:sp>
        </p:grpSp>
        <p:sp>
          <p:nvSpPr>
            <p:cNvPr id="214" name="Freeform 80"/>
            <p:cNvSpPr>
              <a:spLocks noEditPoints="1"/>
            </p:cNvSpPr>
            <p:nvPr/>
          </p:nvSpPr>
          <p:spPr bwMode="auto">
            <a:xfrm>
              <a:off x="2631166" y="2779460"/>
              <a:ext cx="394776" cy="296836"/>
            </a:xfrm>
            <a:custGeom>
              <a:avLst/>
              <a:gdLst>
                <a:gd name="T0" fmla="*/ 409426 w 256"/>
                <a:gd name="T1" fmla="*/ 171029 h 192"/>
                <a:gd name="T2" fmla="*/ 409426 w 256"/>
                <a:gd name="T3" fmla="*/ 171029 h 192"/>
                <a:gd name="T4" fmla="*/ 331440 w 256"/>
                <a:gd name="T5" fmla="*/ 249213 h 192"/>
                <a:gd name="T6" fmla="*/ 331440 w 256"/>
                <a:gd name="T7" fmla="*/ 249213 h 192"/>
                <a:gd name="T8" fmla="*/ 318443 w 256"/>
                <a:gd name="T9" fmla="*/ 254100 h 192"/>
                <a:gd name="T10" fmla="*/ 298946 w 256"/>
                <a:gd name="T11" fmla="*/ 234554 h 192"/>
                <a:gd name="T12" fmla="*/ 305445 w 256"/>
                <a:gd name="T13" fmla="*/ 221523 h 192"/>
                <a:gd name="T14" fmla="*/ 305445 w 256"/>
                <a:gd name="T15" fmla="*/ 221523 h 192"/>
                <a:gd name="T16" fmla="*/ 368808 w 256"/>
                <a:gd name="T17" fmla="*/ 156369 h 192"/>
                <a:gd name="T18" fmla="*/ 305445 w 256"/>
                <a:gd name="T19" fmla="*/ 92844 h 192"/>
                <a:gd name="T20" fmla="*/ 305445 w 256"/>
                <a:gd name="T21" fmla="*/ 92844 h 192"/>
                <a:gd name="T22" fmla="*/ 298946 w 256"/>
                <a:gd name="T23" fmla="*/ 78185 h 192"/>
                <a:gd name="T24" fmla="*/ 318443 w 256"/>
                <a:gd name="T25" fmla="*/ 58638 h 192"/>
                <a:gd name="T26" fmla="*/ 333065 w 256"/>
                <a:gd name="T27" fmla="*/ 65154 h 192"/>
                <a:gd name="T28" fmla="*/ 333065 w 256"/>
                <a:gd name="T29" fmla="*/ 65154 h 192"/>
                <a:gd name="T30" fmla="*/ 409426 w 256"/>
                <a:gd name="T31" fmla="*/ 141709 h 192"/>
                <a:gd name="T32" fmla="*/ 415925 w 256"/>
                <a:gd name="T33" fmla="*/ 156369 h 192"/>
                <a:gd name="T34" fmla="*/ 409426 w 256"/>
                <a:gd name="T35" fmla="*/ 171029 h 192"/>
                <a:gd name="T36" fmla="*/ 173844 w 256"/>
                <a:gd name="T37" fmla="*/ 299707 h 192"/>
                <a:gd name="T38" fmla="*/ 155972 w 256"/>
                <a:gd name="T39" fmla="*/ 312738 h 192"/>
                <a:gd name="T40" fmla="*/ 136475 w 256"/>
                <a:gd name="T41" fmla="*/ 293192 h 192"/>
                <a:gd name="T42" fmla="*/ 138100 w 256"/>
                <a:gd name="T43" fmla="*/ 286677 h 192"/>
                <a:gd name="T44" fmla="*/ 242081 w 256"/>
                <a:gd name="T45" fmla="*/ 13031 h 192"/>
                <a:gd name="T46" fmla="*/ 259953 w 256"/>
                <a:gd name="T47" fmla="*/ 0 h 192"/>
                <a:gd name="T48" fmla="*/ 279450 w 256"/>
                <a:gd name="T49" fmla="*/ 19546 h 192"/>
                <a:gd name="T50" fmla="*/ 277825 w 256"/>
                <a:gd name="T51" fmla="*/ 26062 h 192"/>
                <a:gd name="T52" fmla="*/ 173844 w 256"/>
                <a:gd name="T53" fmla="*/ 299707 h 192"/>
                <a:gd name="T54" fmla="*/ 110480 w 256"/>
                <a:gd name="T55" fmla="*/ 92844 h 192"/>
                <a:gd name="T56" fmla="*/ 47117 w 256"/>
                <a:gd name="T57" fmla="*/ 156369 h 192"/>
                <a:gd name="T58" fmla="*/ 112105 w 256"/>
                <a:gd name="T59" fmla="*/ 221523 h 192"/>
                <a:gd name="T60" fmla="*/ 112105 w 256"/>
                <a:gd name="T61" fmla="*/ 221523 h 192"/>
                <a:gd name="T62" fmla="*/ 116979 w 256"/>
                <a:gd name="T63" fmla="*/ 234554 h 192"/>
                <a:gd name="T64" fmla="*/ 97482 w 256"/>
                <a:gd name="T65" fmla="*/ 254100 h 192"/>
                <a:gd name="T66" fmla="*/ 84485 w 256"/>
                <a:gd name="T67" fmla="*/ 249213 h 192"/>
                <a:gd name="T68" fmla="*/ 84485 w 256"/>
                <a:gd name="T69" fmla="*/ 249213 h 192"/>
                <a:gd name="T70" fmla="*/ 6499 w 256"/>
                <a:gd name="T71" fmla="*/ 171029 h 192"/>
                <a:gd name="T72" fmla="*/ 6499 w 256"/>
                <a:gd name="T73" fmla="*/ 171029 h 192"/>
                <a:gd name="T74" fmla="*/ 0 w 256"/>
                <a:gd name="T75" fmla="*/ 156369 h 192"/>
                <a:gd name="T76" fmla="*/ 6499 w 256"/>
                <a:gd name="T77" fmla="*/ 141709 h 192"/>
                <a:gd name="T78" fmla="*/ 84485 w 256"/>
                <a:gd name="T79" fmla="*/ 65154 h 192"/>
                <a:gd name="T80" fmla="*/ 84485 w 256"/>
                <a:gd name="T81" fmla="*/ 65154 h 192"/>
                <a:gd name="T82" fmla="*/ 97482 w 256"/>
                <a:gd name="T83" fmla="*/ 58638 h 192"/>
                <a:gd name="T84" fmla="*/ 116979 w 256"/>
                <a:gd name="T85" fmla="*/ 78185 h 192"/>
                <a:gd name="T86" fmla="*/ 110480 w 256"/>
                <a:gd name="T87" fmla="*/ 92844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192">
                  <a:moveTo>
                    <a:pt x="252" y="105"/>
                  </a:moveTo>
                  <a:cubicBezTo>
                    <a:pt x="252" y="105"/>
                    <a:pt x="252" y="105"/>
                    <a:pt x="252" y="105"/>
                  </a:cubicBezTo>
                  <a:cubicBezTo>
                    <a:pt x="204" y="153"/>
                    <a:pt x="204" y="153"/>
                    <a:pt x="204" y="153"/>
                  </a:cubicBezTo>
                  <a:cubicBezTo>
                    <a:pt x="204" y="153"/>
                    <a:pt x="204" y="153"/>
                    <a:pt x="204" y="153"/>
                  </a:cubicBezTo>
                  <a:cubicBezTo>
                    <a:pt x="202" y="155"/>
                    <a:pt x="199" y="156"/>
                    <a:pt x="196" y="156"/>
                  </a:cubicBezTo>
                  <a:cubicBezTo>
                    <a:pt x="189" y="156"/>
                    <a:pt x="184" y="151"/>
                    <a:pt x="184" y="144"/>
                  </a:cubicBezTo>
                  <a:cubicBezTo>
                    <a:pt x="184" y="141"/>
                    <a:pt x="185" y="138"/>
                    <a:pt x="188" y="136"/>
                  </a:cubicBezTo>
                  <a:cubicBezTo>
                    <a:pt x="188" y="136"/>
                    <a:pt x="188" y="136"/>
                    <a:pt x="188" y="136"/>
                  </a:cubicBezTo>
                  <a:cubicBezTo>
                    <a:pt x="227" y="96"/>
                    <a:pt x="227" y="96"/>
                    <a:pt x="227" y="96"/>
                  </a:cubicBezTo>
                  <a:cubicBezTo>
                    <a:pt x="188" y="57"/>
                    <a:pt x="188" y="57"/>
                    <a:pt x="188" y="57"/>
                  </a:cubicBezTo>
                  <a:cubicBezTo>
                    <a:pt x="188" y="57"/>
                    <a:pt x="188" y="57"/>
                    <a:pt x="188" y="57"/>
                  </a:cubicBezTo>
                  <a:cubicBezTo>
                    <a:pt x="185" y="54"/>
                    <a:pt x="184" y="51"/>
                    <a:pt x="184" y="48"/>
                  </a:cubicBezTo>
                  <a:cubicBezTo>
                    <a:pt x="184" y="41"/>
                    <a:pt x="189" y="36"/>
                    <a:pt x="196" y="36"/>
                  </a:cubicBezTo>
                  <a:cubicBezTo>
                    <a:pt x="199" y="36"/>
                    <a:pt x="202" y="37"/>
                    <a:pt x="205" y="40"/>
                  </a:cubicBezTo>
                  <a:cubicBezTo>
                    <a:pt x="205" y="40"/>
                    <a:pt x="205" y="40"/>
                    <a:pt x="205" y="40"/>
                  </a:cubicBezTo>
                  <a:cubicBezTo>
                    <a:pt x="252" y="87"/>
                    <a:pt x="252" y="87"/>
                    <a:pt x="252" y="87"/>
                  </a:cubicBezTo>
                  <a:cubicBezTo>
                    <a:pt x="254" y="89"/>
                    <a:pt x="256" y="92"/>
                    <a:pt x="256" y="96"/>
                  </a:cubicBezTo>
                  <a:cubicBezTo>
                    <a:pt x="256" y="99"/>
                    <a:pt x="255" y="102"/>
                    <a:pt x="252" y="105"/>
                  </a:cubicBezTo>
                  <a:moveTo>
                    <a:pt x="107" y="184"/>
                  </a:moveTo>
                  <a:cubicBezTo>
                    <a:pt x="106" y="189"/>
                    <a:pt x="101" y="192"/>
                    <a:pt x="96" y="192"/>
                  </a:cubicBezTo>
                  <a:cubicBezTo>
                    <a:pt x="89" y="192"/>
                    <a:pt x="84" y="187"/>
                    <a:pt x="84" y="180"/>
                  </a:cubicBezTo>
                  <a:cubicBezTo>
                    <a:pt x="84" y="178"/>
                    <a:pt x="84" y="177"/>
                    <a:pt x="85" y="176"/>
                  </a:cubicBezTo>
                  <a:cubicBezTo>
                    <a:pt x="149" y="8"/>
                    <a:pt x="149" y="8"/>
                    <a:pt x="149" y="8"/>
                  </a:cubicBezTo>
                  <a:cubicBezTo>
                    <a:pt x="150" y="3"/>
                    <a:pt x="155" y="0"/>
                    <a:pt x="160" y="0"/>
                  </a:cubicBezTo>
                  <a:cubicBezTo>
                    <a:pt x="167" y="0"/>
                    <a:pt x="172" y="5"/>
                    <a:pt x="172" y="12"/>
                  </a:cubicBezTo>
                  <a:cubicBezTo>
                    <a:pt x="172" y="14"/>
                    <a:pt x="172" y="15"/>
                    <a:pt x="171" y="16"/>
                  </a:cubicBezTo>
                  <a:lnTo>
                    <a:pt x="107" y="184"/>
                  </a:lnTo>
                  <a:close/>
                  <a:moveTo>
                    <a:pt x="68" y="57"/>
                  </a:moveTo>
                  <a:cubicBezTo>
                    <a:pt x="29" y="96"/>
                    <a:pt x="29" y="96"/>
                    <a:pt x="29" y="96"/>
                  </a:cubicBezTo>
                  <a:cubicBezTo>
                    <a:pt x="69" y="136"/>
                    <a:pt x="69" y="136"/>
                    <a:pt x="69" y="136"/>
                  </a:cubicBezTo>
                  <a:cubicBezTo>
                    <a:pt x="69" y="136"/>
                    <a:pt x="69" y="136"/>
                    <a:pt x="69" y="136"/>
                  </a:cubicBezTo>
                  <a:cubicBezTo>
                    <a:pt x="71" y="138"/>
                    <a:pt x="72" y="141"/>
                    <a:pt x="72" y="144"/>
                  </a:cubicBezTo>
                  <a:cubicBezTo>
                    <a:pt x="72" y="151"/>
                    <a:pt x="67" y="156"/>
                    <a:pt x="60" y="156"/>
                  </a:cubicBezTo>
                  <a:cubicBezTo>
                    <a:pt x="57" y="156"/>
                    <a:pt x="54" y="155"/>
                    <a:pt x="52" y="153"/>
                  </a:cubicBezTo>
                  <a:cubicBezTo>
                    <a:pt x="52" y="153"/>
                    <a:pt x="52" y="153"/>
                    <a:pt x="52" y="153"/>
                  </a:cubicBezTo>
                  <a:cubicBezTo>
                    <a:pt x="4" y="105"/>
                    <a:pt x="4" y="105"/>
                    <a:pt x="4" y="105"/>
                  </a:cubicBezTo>
                  <a:cubicBezTo>
                    <a:pt x="4" y="105"/>
                    <a:pt x="4" y="105"/>
                    <a:pt x="4" y="105"/>
                  </a:cubicBezTo>
                  <a:cubicBezTo>
                    <a:pt x="1" y="102"/>
                    <a:pt x="0" y="99"/>
                    <a:pt x="0" y="96"/>
                  </a:cubicBezTo>
                  <a:cubicBezTo>
                    <a:pt x="0" y="92"/>
                    <a:pt x="2" y="89"/>
                    <a:pt x="4" y="87"/>
                  </a:cubicBezTo>
                  <a:cubicBezTo>
                    <a:pt x="52" y="40"/>
                    <a:pt x="52" y="40"/>
                    <a:pt x="52" y="40"/>
                  </a:cubicBezTo>
                  <a:cubicBezTo>
                    <a:pt x="52" y="40"/>
                    <a:pt x="52" y="40"/>
                    <a:pt x="52" y="40"/>
                  </a:cubicBezTo>
                  <a:cubicBezTo>
                    <a:pt x="54" y="37"/>
                    <a:pt x="57" y="36"/>
                    <a:pt x="60" y="36"/>
                  </a:cubicBezTo>
                  <a:cubicBezTo>
                    <a:pt x="67" y="36"/>
                    <a:pt x="72" y="41"/>
                    <a:pt x="72" y="48"/>
                  </a:cubicBezTo>
                  <a:cubicBezTo>
                    <a:pt x="72" y="51"/>
                    <a:pt x="71" y="54"/>
                    <a:pt x="68" y="57"/>
                  </a:cubicBezTo>
                  <a:close/>
                </a:path>
              </a:pathLst>
            </a:custGeom>
            <a:solidFill>
              <a:schemeClr val="tx2">
                <a:lumMod val="95000"/>
                <a:lumOff val="5000"/>
              </a:schemeClr>
            </a:solidFill>
            <a:ln>
              <a:noFill/>
            </a:ln>
          </p:spPr>
          <p:txBody>
            <a:bodyPr/>
            <a:lstStyle/>
            <a:p>
              <a:endParaRPr lang="en-US" sz="1350"/>
            </a:p>
          </p:txBody>
        </p:sp>
      </p:grpSp>
      <p:grpSp>
        <p:nvGrpSpPr>
          <p:cNvPr id="13" name="Group 12"/>
          <p:cNvGrpSpPr/>
          <p:nvPr/>
        </p:nvGrpSpPr>
        <p:grpSpPr>
          <a:xfrm>
            <a:off x="5427502" y="1793305"/>
            <a:ext cx="1395882" cy="942055"/>
            <a:chOff x="3903502" y="1350646"/>
            <a:chExt cx="1395882" cy="942055"/>
          </a:xfrm>
        </p:grpSpPr>
        <p:grpSp>
          <p:nvGrpSpPr>
            <p:cNvPr id="175" name="Group 174"/>
            <p:cNvGrpSpPr/>
            <p:nvPr/>
          </p:nvGrpSpPr>
          <p:grpSpPr>
            <a:xfrm>
              <a:off x="3903502" y="1350646"/>
              <a:ext cx="1395882" cy="942055"/>
              <a:chOff x="356719" y="1334635"/>
              <a:chExt cx="1395882" cy="942055"/>
            </a:xfrm>
          </p:grpSpPr>
          <p:sp>
            <p:nvSpPr>
              <p:cNvPr id="176" name="Oval 175"/>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Horticulture</a:t>
                </a:r>
              </a:p>
            </p:txBody>
          </p:sp>
        </p:grpSp>
        <p:sp>
          <p:nvSpPr>
            <p:cNvPr id="221" name="Freeform 15"/>
            <p:cNvSpPr>
              <a:spLocks noEditPoints="1"/>
            </p:cNvSpPr>
            <p:nvPr/>
          </p:nvSpPr>
          <p:spPr bwMode="auto">
            <a:xfrm>
              <a:off x="4428658" y="1500491"/>
              <a:ext cx="394776" cy="394776"/>
            </a:xfrm>
            <a:custGeom>
              <a:avLst/>
              <a:gdLst>
                <a:gd name="T0" fmla="*/ 344438 w 256"/>
                <a:gd name="T1" fmla="*/ 227459 h 256"/>
                <a:gd name="T2" fmla="*/ 344438 w 256"/>
                <a:gd name="T3" fmla="*/ 188466 h 256"/>
                <a:gd name="T4" fmla="*/ 415925 w 256"/>
                <a:gd name="T5" fmla="*/ 207963 h 256"/>
                <a:gd name="T6" fmla="*/ 357436 w 256"/>
                <a:gd name="T7" fmla="*/ 84485 h 256"/>
                <a:gd name="T8" fmla="*/ 305445 w 256"/>
                <a:gd name="T9" fmla="*/ 129977 h 256"/>
                <a:gd name="T10" fmla="*/ 292447 w 256"/>
                <a:gd name="T11" fmla="*/ 97482 h 256"/>
                <a:gd name="T12" fmla="*/ 344438 w 256"/>
                <a:gd name="T13" fmla="*/ 51991 h 256"/>
                <a:gd name="T14" fmla="*/ 357436 w 256"/>
                <a:gd name="T15" fmla="*/ 84485 h 256"/>
                <a:gd name="T16" fmla="*/ 188466 w 256"/>
                <a:gd name="T17" fmla="*/ 396429 h 256"/>
                <a:gd name="T18" fmla="*/ 207963 w 256"/>
                <a:gd name="T19" fmla="*/ 324941 h 256"/>
                <a:gd name="T20" fmla="*/ 227459 w 256"/>
                <a:gd name="T21" fmla="*/ 396429 h 256"/>
                <a:gd name="T22" fmla="*/ 207963 w 256"/>
                <a:gd name="T23" fmla="*/ 90984 h 256"/>
                <a:gd name="T24" fmla="*/ 188466 w 256"/>
                <a:gd name="T25" fmla="*/ 19496 h 256"/>
                <a:gd name="T26" fmla="*/ 227459 w 256"/>
                <a:gd name="T27" fmla="*/ 19496 h 256"/>
                <a:gd name="T28" fmla="*/ 207963 w 256"/>
                <a:gd name="T29" fmla="*/ 90984 h 256"/>
                <a:gd name="T30" fmla="*/ 84485 w 256"/>
                <a:gd name="T31" fmla="*/ 357436 h 256"/>
                <a:gd name="T32" fmla="*/ 51991 w 256"/>
                <a:gd name="T33" fmla="*/ 344438 h 256"/>
                <a:gd name="T34" fmla="*/ 97482 w 256"/>
                <a:gd name="T35" fmla="*/ 292447 h 256"/>
                <a:gd name="T36" fmla="*/ 129977 w 256"/>
                <a:gd name="T37" fmla="*/ 305445 h 256"/>
                <a:gd name="T38" fmla="*/ 110480 w 256"/>
                <a:gd name="T39" fmla="*/ 129977 h 256"/>
                <a:gd name="T40" fmla="*/ 58489 w 256"/>
                <a:gd name="T41" fmla="*/ 84485 h 256"/>
                <a:gd name="T42" fmla="*/ 71487 w 256"/>
                <a:gd name="T43" fmla="*/ 51991 h 256"/>
                <a:gd name="T44" fmla="*/ 123478 w 256"/>
                <a:gd name="T45" fmla="*/ 97482 h 256"/>
                <a:gd name="T46" fmla="*/ 110480 w 256"/>
                <a:gd name="T47" fmla="*/ 129977 h 256"/>
                <a:gd name="T48" fmla="*/ 71487 w 256"/>
                <a:gd name="T49" fmla="*/ 227459 h 256"/>
                <a:gd name="T50" fmla="*/ 0 w 256"/>
                <a:gd name="T51" fmla="*/ 207963 h 256"/>
                <a:gd name="T52" fmla="*/ 71487 w 256"/>
                <a:gd name="T53" fmla="*/ 188466 h 256"/>
                <a:gd name="T54" fmla="*/ 305445 w 256"/>
                <a:gd name="T55" fmla="*/ 285948 h 256"/>
                <a:gd name="T56" fmla="*/ 357436 w 256"/>
                <a:gd name="T57" fmla="*/ 331440 h 256"/>
                <a:gd name="T58" fmla="*/ 344438 w 256"/>
                <a:gd name="T59" fmla="*/ 363934 h 256"/>
                <a:gd name="T60" fmla="*/ 292447 w 256"/>
                <a:gd name="T61" fmla="*/ 318443 h 256"/>
                <a:gd name="T62" fmla="*/ 305445 w 256"/>
                <a:gd name="T63" fmla="*/ 285948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56">
                  <a:moveTo>
                    <a:pt x="244" y="140"/>
                  </a:moveTo>
                  <a:cubicBezTo>
                    <a:pt x="212" y="140"/>
                    <a:pt x="212" y="140"/>
                    <a:pt x="212" y="140"/>
                  </a:cubicBezTo>
                  <a:cubicBezTo>
                    <a:pt x="205" y="140"/>
                    <a:pt x="200" y="135"/>
                    <a:pt x="200" y="128"/>
                  </a:cubicBezTo>
                  <a:cubicBezTo>
                    <a:pt x="200" y="121"/>
                    <a:pt x="205" y="116"/>
                    <a:pt x="212" y="116"/>
                  </a:cubicBezTo>
                  <a:cubicBezTo>
                    <a:pt x="244" y="116"/>
                    <a:pt x="244" y="116"/>
                    <a:pt x="244" y="116"/>
                  </a:cubicBezTo>
                  <a:cubicBezTo>
                    <a:pt x="251" y="116"/>
                    <a:pt x="256" y="121"/>
                    <a:pt x="256" y="128"/>
                  </a:cubicBezTo>
                  <a:cubicBezTo>
                    <a:pt x="256" y="135"/>
                    <a:pt x="251" y="140"/>
                    <a:pt x="244" y="140"/>
                  </a:cubicBezTo>
                  <a:moveTo>
                    <a:pt x="220" y="52"/>
                  </a:moveTo>
                  <a:cubicBezTo>
                    <a:pt x="196" y="76"/>
                    <a:pt x="196" y="76"/>
                    <a:pt x="196" y="76"/>
                  </a:cubicBezTo>
                  <a:cubicBezTo>
                    <a:pt x="194" y="79"/>
                    <a:pt x="191" y="80"/>
                    <a:pt x="188" y="80"/>
                  </a:cubicBezTo>
                  <a:cubicBezTo>
                    <a:pt x="181" y="80"/>
                    <a:pt x="176" y="75"/>
                    <a:pt x="176" y="68"/>
                  </a:cubicBezTo>
                  <a:cubicBezTo>
                    <a:pt x="176" y="65"/>
                    <a:pt x="177" y="62"/>
                    <a:pt x="180" y="60"/>
                  </a:cubicBezTo>
                  <a:cubicBezTo>
                    <a:pt x="204" y="36"/>
                    <a:pt x="204" y="36"/>
                    <a:pt x="204" y="36"/>
                  </a:cubicBezTo>
                  <a:cubicBezTo>
                    <a:pt x="206" y="33"/>
                    <a:pt x="209" y="32"/>
                    <a:pt x="212" y="32"/>
                  </a:cubicBezTo>
                  <a:cubicBezTo>
                    <a:pt x="219" y="32"/>
                    <a:pt x="224" y="37"/>
                    <a:pt x="224" y="44"/>
                  </a:cubicBezTo>
                  <a:cubicBezTo>
                    <a:pt x="224" y="47"/>
                    <a:pt x="223" y="50"/>
                    <a:pt x="220" y="52"/>
                  </a:cubicBezTo>
                  <a:moveTo>
                    <a:pt x="128" y="256"/>
                  </a:moveTo>
                  <a:cubicBezTo>
                    <a:pt x="121" y="256"/>
                    <a:pt x="116" y="251"/>
                    <a:pt x="116" y="244"/>
                  </a:cubicBezTo>
                  <a:cubicBezTo>
                    <a:pt x="116" y="212"/>
                    <a:pt x="116" y="212"/>
                    <a:pt x="116" y="212"/>
                  </a:cubicBezTo>
                  <a:cubicBezTo>
                    <a:pt x="116" y="205"/>
                    <a:pt x="121" y="200"/>
                    <a:pt x="128" y="200"/>
                  </a:cubicBezTo>
                  <a:cubicBezTo>
                    <a:pt x="135" y="200"/>
                    <a:pt x="140" y="205"/>
                    <a:pt x="140" y="212"/>
                  </a:cubicBezTo>
                  <a:cubicBezTo>
                    <a:pt x="140" y="244"/>
                    <a:pt x="140" y="244"/>
                    <a:pt x="140" y="244"/>
                  </a:cubicBezTo>
                  <a:cubicBezTo>
                    <a:pt x="140" y="251"/>
                    <a:pt x="135" y="256"/>
                    <a:pt x="128" y="256"/>
                  </a:cubicBezTo>
                  <a:moveTo>
                    <a:pt x="128" y="56"/>
                  </a:moveTo>
                  <a:cubicBezTo>
                    <a:pt x="121" y="56"/>
                    <a:pt x="116" y="51"/>
                    <a:pt x="116" y="44"/>
                  </a:cubicBezTo>
                  <a:cubicBezTo>
                    <a:pt x="116" y="12"/>
                    <a:pt x="116" y="12"/>
                    <a:pt x="116" y="12"/>
                  </a:cubicBezTo>
                  <a:cubicBezTo>
                    <a:pt x="116" y="5"/>
                    <a:pt x="121" y="0"/>
                    <a:pt x="128" y="0"/>
                  </a:cubicBezTo>
                  <a:cubicBezTo>
                    <a:pt x="135" y="0"/>
                    <a:pt x="140" y="5"/>
                    <a:pt x="140" y="12"/>
                  </a:cubicBezTo>
                  <a:cubicBezTo>
                    <a:pt x="140" y="44"/>
                    <a:pt x="140" y="44"/>
                    <a:pt x="140" y="44"/>
                  </a:cubicBezTo>
                  <a:cubicBezTo>
                    <a:pt x="140" y="51"/>
                    <a:pt x="135" y="56"/>
                    <a:pt x="128" y="56"/>
                  </a:cubicBezTo>
                  <a:moveTo>
                    <a:pt x="76" y="196"/>
                  </a:moveTo>
                  <a:cubicBezTo>
                    <a:pt x="52" y="220"/>
                    <a:pt x="52" y="220"/>
                    <a:pt x="52" y="220"/>
                  </a:cubicBezTo>
                  <a:cubicBezTo>
                    <a:pt x="50" y="223"/>
                    <a:pt x="47" y="224"/>
                    <a:pt x="44" y="224"/>
                  </a:cubicBezTo>
                  <a:cubicBezTo>
                    <a:pt x="37" y="224"/>
                    <a:pt x="32" y="219"/>
                    <a:pt x="32" y="212"/>
                  </a:cubicBezTo>
                  <a:cubicBezTo>
                    <a:pt x="32" y="209"/>
                    <a:pt x="33" y="206"/>
                    <a:pt x="36" y="204"/>
                  </a:cubicBezTo>
                  <a:cubicBezTo>
                    <a:pt x="60" y="180"/>
                    <a:pt x="60" y="180"/>
                    <a:pt x="60" y="180"/>
                  </a:cubicBezTo>
                  <a:cubicBezTo>
                    <a:pt x="62" y="177"/>
                    <a:pt x="65" y="176"/>
                    <a:pt x="68" y="176"/>
                  </a:cubicBezTo>
                  <a:cubicBezTo>
                    <a:pt x="75" y="176"/>
                    <a:pt x="80" y="181"/>
                    <a:pt x="80" y="188"/>
                  </a:cubicBezTo>
                  <a:cubicBezTo>
                    <a:pt x="80" y="191"/>
                    <a:pt x="79" y="194"/>
                    <a:pt x="76" y="196"/>
                  </a:cubicBezTo>
                  <a:moveTo>
                    <a:pt x="68" y="80"/>
                  </a:moveTo>
                  <a:cubicBezTo>
                    <a:pt x="65" y="80"/>
                    <a:pt x="62" y="79"/>
                    <a:pt x="60" y="76"/>
                  </a:cubicBezTo>
                  <a:cubicBezTo>
                    <a:pt x="36" y="52"/>
                    <a:pt x="36" y="52"/>
                    <a:pt x="36" y="52"/>
                  </a:cubicBezTo>
                  <a:cubicBezTo>
                    <a:pt x="33" y="50"/>
                    <a:pt x="32" y="47"/>
                    <a:pt x="32" y="44"/>
                  </a:cubicBezTo>
                  <a:cubicBezTo>
                    <a:pt x="32" y="37"/>
                    <a:pt x="37" y="32"/>
                    <a:pt x="44" y="32"/>
                  </a:cubicBezTo>
                  <a:cubicBezTo>
                    <a:pt x="47" y="32"/>
                    <a:pt x="50" y="33"/>
                    <a:pt x="52" y="36"/>
                  </a:cubicBezTo>
                  <a:cubicBezTo>
                    <a:pt x="76" y="60"/>
                    <a:pt x="76" y="60"/>
                    <a:pt x="76" y="60"/>
                  </a:cubicBezTo>
                  <a:cubicBezTo>
                    <a:pt x="79" y="62"/>
                    <a:pt x="80" y="65"/>
                    <a:pt x="80" y="68"/>
                  </a:cubicBezTo>
                  <a:cubicBezTo>
                    <a:pt x="80" y="75"/>
                    <a:pt x="75" y="80"/>
                    <a:pt x="68" y="80"/>
                  </a:cubicBezTo>
                  <a:moveTo>
                    <a:pt x="56" y="128"/>
                  </a:moveTo>
                  <a:cubicBezTo>
                    <a:pt x="56" y="135"/>
                    <a:pt x="51" y="140"/>
                    <a:pt x="44" y="140"/>
                  </a:cubicBezTo>
                  <a:cubicBezTo>
                    <a:pt x="12" y="140"/>
                    <a:pt x="12" y="140"/>
                    <a:pt x="12" y="140"/>
                  </a:cubicBezTo>
                  <a:cubicBezTo>
                    <a:pt x="5" y="140"/>
                    <a:pt x="0" y="135"/>
                    <a:pt x="0" y="128"/>
                  </a:cubicBezTo>
                  <a:cubicBezTo>
                    <a:pt x="0" y="121"/>
                    <a:pt x="5" y="116"/>
                    <a:pt x="12" y="116"/>
                  </a:cubicBezTo>
                  <a:cubicBezTo>
                    <a:pt x="44" y="116"/>
                    <a:pt x="44" y="116"/>
                    <a:pt x="44" y="116"/>
                  </a:cubicBezTo>
                  <a:cubicBezTo>
                    <a:pt x="51" y="116"/>
                    <a:pt x="56" y="121"/>
                    <a:pt x="56" y="128"/>
                  </a:cubicBezTo>
                  <a:moveTo>
                    <a:pt x="188" y="176"/>
                  </a:moveTo>
                  <a:cubicBezTo>
                    <a:pt x="191" y="176"/>
                    <a:pt x="194" y="177"/>
                    <a:pt x="196" y="180"/>
                  </a:cubicBezTo>
                  <a:cubicBezTo>
                    <a:pt x="220" y="204"/>
                    <a:pt x="220" y="204"/>
                    <a:pt x="220" y="204"/>
                  </a:cubicBezTo>
                  <a:cubicBezTo>
                    <a:pt x="223" y="206"/>
                    <a:pt x="224" y="209"/>
                    <a:pt x="224" y="212"/>
                  </a:cubicBezTo>
                  <a:cubicBezTo>
                    <a:pt x="224" y="219"/>
                    <a:pt x="219" y="224"/>
                    <a:pt x="212" y="224"/>
                  </a:cubicBezTo>
                  <a:cubicBezTo>
                    <a:pt x="209" y="224"/>
                    <a:pt x="206" y="223"/>
                    <a:pt x="204" y="220"/>
                  </a:cubicBezTo>
                  <a:cubicBezTo>
                    <a:pt x="180" y="196"/>
                    <a:pt x="180" y="196"/>
                    <a:pt x="180" y="196"/>
                  </a:cubicBezTo>
                  <a:cubicBezTo>
                    <a:pt x="177" y="194"/>
                    <a:pt x="176" y="191"/>
                    <a:pt x="176" y="188"/>
                  </a:cubicBezTo>
                  <a:cubicBezTo>
                    <a:pt x="176" y="181"/>
                    <a:pt x="181" y="176"/>
                    <a:pt x="188" y="176"/>
                  </a:cubicBezTo>
                </a:path>
              </a:pathLst>
            </a:custGeom>
            <a:solidFill>
              <a:schemeClr val="tx2">
                <a:lumMod val="95000"/>
                <a:lumOff val="5000"/>
              </a:schemeClr>
            </a:solidFill>
            <a:ln>
              <a:noFill/>
            </a:ln>
          </p:spPr>
          <p:txBody>
            <a:bodyPr/>
            <a:lstStyle/>
            <a:p>
              <a:endParaRPr lang="en-US" sz="1350"/>
            </a:p>
          </p:txBody>
        </p:sp>
      </p:grpSp>
      <p:grpSp>
        <p:nvGrpSpPr>
          <p:cNvPr id="14" name="Group 13"/>
          <p:cNvGrpSpPr/>
          <p:nvPr/>
        </p:nvGrpSpPr>
        <p:grpSpPr>
          <a:xfrm>
            <a:off x="5401865" y="3036002"/>
            <a:ext cx="1395882" cy="947410"/>
            <a:chOff x="3877865" y="2593345"/>
            <a:chExt cx="1395882" cy="947410"/>
          </a:xfrm>
        </p:grpSpPr>
        <p:grpSp>
          <p:nvGrpSpPr>
            <p:cNvPr id="178" name="Group 177"/>
            <p:cNvGrpSpPr/>
            <p:nvPr/>
          </p:nvGrpSpPr>
          <p:grpSpPr>
            <a:xfrm>
              <a:off x="3877865" y="2593345"/>
              <a:ext cx="1395882" cy="947410"/>
              <a:chOff x="356719" y="1329280"/>
              <a:chExt cx="1395882" cy="947410"/>
            </a:xfrm>
          </p:grpSpPr>
          <p:sp>
            <p:nvSpPr>
              <p:cNvPr id="179" name="Oval 178"/>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Surveying</a:t>
                </a:r>
              </a:p>
            </p:txBody>
          </p:sp>
        </p:grpSp>
        <p:sp>
          <p:nvSpPr>
            <p:cNvPr id="222" name="Freeform 111"/>
            <p:cNvSpPr>
              <a:spLocks noEditPoints="1"/>
            </p:cNvSpPr>
            <p:nvPr/>
          </p:nvSpPr>
          <p:spPr bwMode="auto">
            <a:xfrm>
              <a:off x="4463084" y="2769021"/>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8945117" y="1804459"/>
            <a:ext cx="1395882" cy="942055"/>
            <a:chOff x="7421117" y="1361800"/>
            <a:chExt cx="1395882" cy="942055"/>
          </a:xfrm>
        </p:grpSpPr>
        <p:grpSp>
          <p:nvGrpSpPr>
            <p:cNvPr id="193" name="Group 192"/>
            <p:cNvGrpSpPr/>
            <p:nvPr/>
          </p:nvGrpSpPr>
          <p:grpSpPr>
            <a:xfrm>
              <a:off x="7421117" y="1361800"/>
              <a:ext cx="1395882" cy="942055"/>
              <a:chOff x="356719" y="1334635"/>
              <a:chExt cx="1395882" cy="942055"/>
            </a:xfrm>
          </p:grpSpPr>
          <p:sp>
            <p:nvSpPr>
              <p:cNvPr id="194" name="Oval 193"/>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Creative &amp; Digital</a:t>
                </a:r>
              </a:p>
            </p:txBody>
          </p:sp>
        </p:grpSp>
        <p:grpSp>
          <p:nvGrpSpPr>
            <p:cNvPr id="229" name="Group 228"/>
            <p:cNvGrpSpPr/>
            <p:nvPr/>
          </p:nvGrpSpPr>
          <p:grpSpPr>
            <a:xfrm>
              <a:off x="7978555" y="1581959"/>
              <a:ext cx="330211" cy="255429"/>
              <a:chOff x="3727889" y="-113301"/>
              <a:chExt cx="548381" cy="424189"/>
            </a:xfrm>
            <a:solidFill>
              <a:schemeClr val="tx1"/>
            </a:solidFill>
          </p:grpSpPr>
          <p:sp>
            <p:nvSpPr>
              <p:cNvPr id="230"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44"/>
              <p:cNvSpPr>
                <a:spLocks/>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45"/>
              <p:cNvSpPr>
                <a:spLocks/>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46"/>
              <p:cNvSpPr>
                <a:spLocks/>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Oval 47"/>
              <p:cNvSpPr>
                <a:spLocks noChangeArrowheads="1"/>
              </p:cNvSpPr>
              <p:nvPr/>
            </p:nvSpPr>
            <p:spPr bwMode="auto">
              <a:xfrm>
                <a:off x="3952887" y="52019"/>
                <a:ext cx="96773" cy="97580"/>
              </a:xfrm>
              <a:prstGeom prst="ellipse">
                <a:avLst/>
              </a:pr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48"/>
              <p:cNvSpPr>
                <a:spLocks/>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49"/>
              <p:cNvSpPr>
                <a:spLocks/>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50"/>
              <p:cNvSpPr>
                <a:spLocks/>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8" name="Group 17"/>
          <p:cNvGrpSpPr/>
          <p:nvPr/>
        </p:nvGrpSpPr>
        <p:grpSpPr>
          <a:xfrm>
            <a:off x="7180239" y="4234541"/>
            <a:ext cx="1395882" cy="947410"/>
            <a:chOff x="5656239" y="3791884"/>
            <a:chExt cx="1395882" cy="947410"/>
          </a:xfrm>
        </p:grpSpPr>
        <p:grpSp>
          <p:nvGrpSpPr>
            <p:cNvPr id="190" name="Group 189"/>
            <p:cNvGrpSpPr/>
            <p:nvPr/>
          </p:nvGrpSpPr>
          <p:grpSpPr>
            <a:xfrm>
              <a:off x="5656239" y="3791884"/>
              <a:ext cx="1395882" cy="947410"/>
              <a:chOff x="356719" y="1329280"/>
              <a:chExt cx="1395882" cy="947410"/>
            </a:xfrm>
          </p:grpSpPr>
          <p:sp>
            <p:nvSpPr>
              <p:cNvPr id="191" name="Oval 190"/>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Legal Services</a:t>
                </a:r>
              </a:p>
            </p:txBody>
          </p:sp>
        </p:grpSp>
        <p:sp>
          <p:nvSpPr>
            <p:cNvPr id="242" name="Freeform 55"/>
            <p:cNvSpPr>
              <a:spLocks noEditPoints="1"/>
            </p:cNvSpPr>
            <p:nvPr/>
          </p:nvSpPr>
          <p:spPr bwMode="auto">
            <a:xfrm>
              <a:off x="6181395" y="3948013"/>
              <a:ext cx="394776" cy="340532"/>
            </a:xfrm>
            <a:custGeom>
              <a:avLst/>
              <a:gdLst>
                <a:gd name="T0" fmla="*/ 396429 w 256"/>
                <a:gd name="T1" fmla="*/ 358775 h 220"/>
                <a:gd name="T2" fmla="*/ 19496 w 256"/>
                <a:gd name="T3" fmla="*/ 358775 h 220"/>
                <a:gd name="T4" fmla="*/ 0 w 256"/>
                <a:gd name="T5" fmla="*/ 339205 h 220"/>
                <a:gd name="T6" fmla="*/ 0 w 256"/>
                <a:gd name="T7" fmla="*/ 215265 h 220"/>
                <a:gd name="T8" fmla="*/ 0 w 256"/>
                <a:gd name="T9" fmla="*/ 215265 h 220"/>
                <a:gd name="T10" fmla="*/ 1625 w 256"/>
                <a:gd name="T11" fmla="*/ 208742 h 220"/>
                <a:gd name="T12" fmla="*/ 53615 w 256"/>
                <a:gd name="T13" fmla="*/ 71755 h 220"/>
                <a:gd name="T14" fmla="*/ 71487 w 256"/>
                <a:gd name="T15" fmla="*/ 58709 h 220"/>
                <a:gd name="T16" fmla="*/ 103981 w 256"/>
                <a:gd name="T17" fmla="*/ 58709 h 220"/>
                <a:gd name="T18" fmla="*/ 123478 w 256"/>
                <a:gd name="T19" fmla="*/ 58709 h 220"/>
                <a:gd name="T20" fmla="*/ 123478 w 256"/>
                <a:gd name="T21" fmla="*/ 65232 h 220"/>
                <a:gd name="T22" fmla="*/ 141350 w 256"/>
                <a:gd name="T23" fmla="*/ 97848 h 220"/>
                <a:gd name="T24" fmla="*/ 103981 w 256"/>
                <a:gd name="T25" fmla="*/ 97848 h 220"/>
                <a:gd name="T26" fmla="*/ 84485 w 256"/>
                <a:gd name="T27" fmla="*/ 97848 h 220"/>
                <a:gd name="T28" fmla="*/ 47117 w 256"/>
                <a:gd name="T29" fmla="*/ 195695 h 220"/>
                <a:gd name="T30" fmla="*/ 97482 w 256"/>
                <a:gd name="T31" fmla="*/ 195695 h 220"/>
                <a:gd name="T32" fmla="*/ 110480 w 256"/>
                <a:gd name="T33" fmla="*/ 195695 h 220"/>
                <a:gd name="T34" fmla="*/ 129977 w 256"/>
                <a:gd name="T35" fmla="*/ 215265 h 220"/>
                <a:gd name="T36" fmla="*/ 129977 w 256"/>
                <a:gd name="T37" fmla="*/ 234835 h 220"/>
                <a:gd name="T38" fmla="*/ 285948 w 256"/>
                <a:gd name="T39" fmla="*/ 234835 h 220"/>
                <a:gd name="T40" fmla="*/ 285948 w 256"/>
                <a:gd name="T41" fmla="*/ 215265 h 220"/>
                <a:gd name="T42" fmla="*/ 305445 w 256"/>
                <a:gd name="T43" fmla="*/ 195695 h 220"/>
                <a:gd name="T44" fmla="*/ 324941 w 256"/>
                <a:gd name="T45" fmla="*/ 195695 h 220"/>
                <a:gd name="T46" fmla="*/ 368808 w 256"/>
                <a:gd name="T47" fmla="*/ 195695 h 220"/>
                <a:gd name="T48" fmla="*/ 331440 w 256"/>
                <a:gd name="T49" fmla="*/ 97848 h 220"/>
                <a:gd name="T50" fmla="*/ 311944 w 256"/>
                <a:gd name="T51" fmla="*/ 97848 h 220"/>
                <a:gd name="T52" fmla="*/ 274575 w 256"/>
                <a:gd name="T53" fmla="*/ 97848 h 220"/>
                <a:gd name="T54" fmla="*/ 292447 w 256"/>
                <a:gd name="T55" fmla="*/ 65232 h 220"/>
                <a:gd name="T56" fmla="*/ 292447 w 256"/>
                <a:gd name="T57" fmla="*/ 58709 h 220"/>
                <a:gd name="T58" fmla="*/ 311944 w 256"/>
                <a:gd name="T59" fmla="*/ 58709 h 220"/>
                <a:gd name="T60" fmla="*/ 344438 w 256"/>
                <a:gd name="T61" fmla="*/ 58709 h 220"/>
                <a:gd name="T62" fmla="*/ 362310 w 256"/>
                <a:gd name="T63" fmla="*/ 71755 h 220"/>
                <a:gd name="T64" fmla="*/ 414300 w 256"/>
                <a:gd name="T65" fmla="*/ 208742 h 220"/>
                <a:gd name="T66" fmla="*/ 415925 w 256"/>
                <a:gd name="T67" fmla="*/ 215265 h 220"/>
                <a:gd name="T68" fmla="*/ 415925 w 256"/>
                <a:gd name="T69" fmla="*/ 339205 h 220"/>
                <a:gd name="T70" fmla="*/ 396429 w 256"/>
                <a:gd name="T71" fmla="*/ 358775 h 220"/>
                <a:gd name="T72" fmla="*/ 253454 w 256"/>
                <a:gd name="T73" fmla="*/ 84801 h 220"/>
                <a:gd name="T74" fmla="*/ 240457 w 256"/>
                <a:gd name="T75" fmla="*/ 78278 h 220"/>
                <a:gd name="T76" fmla="*/ 227459 w 256"/>
                <a:gd name="T77" fmla="*/ 66863 h 220"/>
                <a:gd name="T78" fmla="*/ 227459 w 256"/>
                <a:gd name="T79" fmla="*/ 143510 h 220"/>
                <a:gd name="T80" fmla="*/ 227459 w 256"/>
                <a:gd name="T81" fmla="*/ 189172 h 220"/>
                <a:gd name="T82" fmla="*/ 207963 w 256"/>
                <a:gd name="T83" fmla="*/ 208742 h 220"/>
                <a:gd name="T84" fmla="*/ 188466 w 256"/>
                <a:gd name="T85" fmla="*/ 189172 h 220"/>
                <a:gd name="T86" fmla="*/ 188466 w 256"/>
                <a:gd name="T87" fmla="*/ 156556 h 220"/>
                <a:gd name="T88" fmla="*/ 188466 w 256"/>
                <a:gd name="T89" fmla="*/ 66863 h 220"/>
                <a:gd name="T90" fmla="*/ 175468 w 256"/>
                <a:gd name="T91" fmla="*/ 78278 h 220"/>
                <a:gd name="T92" fmla="*/ 162471 w 256"/>
                <a:gd name="T93" fmla="*/ 84801 h 220"/>
                <a:gd name="T94" fmla="*/ 142974 w 256"/>
                <a:gd name="T95" fmla="*/ 65232 h 220"/>
                <a:gd name="T96" fmla="*/ 149473 w 256"/>
                <a:gd name="T97" fmla="*/ 52185 h 220"/>
                <a:gd name="T98" fmla="*/ 194965 w 256"/>
                <a:gd name="T99" fmla="*/ 6523 h 220"/>
                <a:gd name="T100" fmla="*/ 207963 w 256"/>
                <a:gd name="T101" fmla="*/ 0 h 220"/>
                <a:gd name="T102" fmla="*/ 220960 w 256"/>
                <a:gd name="T103" fmla="*/ 6523 h 220"/>
                <a:gd name="T104" fmla="*/ 266452 w 256"/>
                <a:gd name="T105" fmla="*/ 52185 h 220"/>
                <a:gd name="T106" fmla="*/ 272951 w 256"/>
                <a:gd name="T107" fmla="*/ 65232 h 220"/>
                <a:gd name="T108" fmla="*/ 253454 w 256"/>
                <a:gd name="T109" fmla="*/ 84801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tx2">
                <a:lumMod val="95000"/>
                <a:lumOff val="5000"/>
              </a:schemeClr>
            </a:solidFill>
            <a:ln>
              <a:noFill/>
            </a:ln>
          </p:spPr>
          <p:txBody>
            <a:bodyPr/>
            <a:lstStyle/>
            <a:p>
              <a:endParaRPr lang="en-US" sz="1350"/>
            </a:p>
          </p:txBody>
        </p:sp>
      </p:grpSp>
      <p:grpSp>
        <p:nvGrpSpPr>
          <p:cNvPr id="22" name="Group 21"/>
          <p:cNvGrpSpPr/>
          <p:nvPr/>
        </p:nvGrpSpPr>
        <p:grpSpPr>
          <a:xfrm>
            <a:off x="8945117" y="4245695"/>
            <a:ext cx="1395882" cy="947410"/>
            <a:chOff x="7421117" y="3803038"/>
            <a:chExt cx="1395882" cy="947410"/>
          </a:xfrm>
        </p:grpSpPr>
        <p:grpSp>
          <p:nvGrpSpPr>
            <p:cNvPr id="199" name="Group 198"/>
            <p:cNvGrpSpPr/>
            <p:nvPr/>
          </p:nvGrpSpPr>
          <p:grpSpPr>
            <a:xfrm>
              <a:off x="7421117" y="3803038"/>
              <a:ext cx="1395882" cy="947410"/>
              <a:chOff x="356719" y="1329280"/>
              <a:chExt cx="1395882" cy="947410"/>
            </a:xfrm>
          </p:grpSpPr>
          <p:sp>
            <p:nvSpPr>
              <p:cNvPr id="200" name="Oval 199"/>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Journalism</a:t>
                </a:r>
              </a:p>
            </p:txBody>
          </p:sp>
        </p:grpSp>
        <p:sp>
          <p:nvSpPr>
            <p:cNvPr id="243" name="Freeform 32"/>
            <p:cNvSpPr>
              <a:spLocks noEditPoints="1"/>
            </p:cNvSpPr>
            <p:nvPr/>
          </p:nvSpPr>
          <p:spPr bwMode="auto">
            <a:xfrm>
              <a:off x="7938422" y="3980689"/>
              <a:ext cx="407844" cy="333484"/>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7010400" y="3036002"/>
            <a:ext cx="1752600" cy="947410"/>
            <a:chOff x="5486400" y="2593345"/>
            <a:chExt cx="1752600" cy="947410"/>
          </a:xfrm>
        </p:grpSpPr>
        <p:grpSp>
          <p:nvGrpSpPr>
            <p:cNvPr id="187" name="Group 186"/>
            <p:cNvGrpSpPr/>
            <p:nvPr/>
          </p:nvGrpSpPr>
          <p:grpSpPr>
            <a:xfrm>
              <a:off x="5486400" y="2593345"/>
              <a:ext cx="1752600" cy="947410"/>
              <a:chOff x="212517" y="1329280"/>
              <a:chExt cx="1752600" cy="947410"/>
            </a:xfrm>
          </p:grpSpPr>
          <p:sp>
            <p:nvSpPr>
              <p:cNvPr id="188" name="Oval 187"/>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12517" y="2015080"/>
                <a:ext cx="1752600"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Project management</a:t>
                </a:r>
              </a:p>
            </p:txBody>
          </p:sp>
        </p:grpSp>
        <p:sp>
          <p:nvSpPr>
            <p:cNvPr id="244" name="Freeform 19"/>
            <p:cNvSpPr>
              <a:spLocks noEditPoints="1"/>
            </p:cNvSpPr>
            <p:nvPr/>
          </p:nvSpPr>
          <p:spPr bwMode="auto">
            <a:xfrm>
              <a:off x="6181395" y="2785190"/>
              <a:ext cx="394776" cy="320944"/>
            </a:xfrm>
            <a:custGeom>
              <a:avLst/>
              <a:gdLst>
                <a:gd name="T0" fmla="*/ 396429 w 256"/>
                <a:gd name="T1" fmla="*/ 338137 h 208"/>
                <a:gd name="T2" fmla="*/ 19496 w 256"/>
                <a:gd name="T3" fmla="*/ 338137 h 208"/>
                <a:gd name="T4" fmla="*/ 0 w 256"/>
                <a:gd name="T5" fmla="*/ 318629 h 208"/>
                <a:gd name="T6" fmla="*/ 0 w 256"/>
                <a:gd name="T7" fmla="*/ 19508 h 208"/>
                <a:gd name="T8" fmla="*/ 19496 w 256"/>
                <a:gd name="T9" fmla="*/ 0 h 208"/>
                <a:gd name="T10" fmla="*/ 396429 w 256"/>
                <a:gd name="T11" fmla="*/ 0 h 208"/>
                <a:gd name="T12" fmla="*/ 415925 w 256"/>
                <a:gd name="T13" fmla="*/ 19508 h 208"/>
                <a:gd name="T14" fmla="*/ 415925 w 256"/>
                <a:gd name="T15" fmla="*/ 318629 h 208"/>
                <a:gd name="T16" fmla="*/ 396429 w 256"/>
                <a:gd name="T17" fmla="*/ 338137 h 208"/>
                <a:gd name="T18" fmla="*/ 136475 w 256"/>
                <a:gd name="T19" fmla="*/ 39016 h 208"/>
                <a:gd name="T20" fmla="*/ 38993 w 256"/>
                <a:gd name="T21" fmla="*/ 39016 h 208"/>
                <a:gd name="T22" fmla="*/ 38993 w 256"/>
                <a:gd name="T23" fmla="*/ 299121 h 208"/>
                <a:gd name="T24" fmla="*/ 136475 w 256"/>
                <a:gd name="T25" fmla="*/ 299121 h 208"/>
                <a:gd name="T26" fmla="*/ 136475 w 256"/>
                <a:gd name="T27" fmla="*/ 39016 h 208"/>
                <a:gd name="T28" fmla="*/ 155972 w 256"/>
                <a:gd name="T29" fmla="*/ 299121 h 208"/>
                <a:gd name="T30" fmla="*/ 259953 w 256"/>
                <a:gd name="T31" fmla="*/ 299121 h 208"/>
                <a:gd name="T32" fmla="*/ 259953 w 256"/>
                <a:gd name="T33" fmla="*/ 39016 h 208"/>
                <a:gd name="T34" fmla="*/ 155972 w 256"/>
                <a:gd name="T35" fmla="*/ 39016 h 208"/>
                <a:gd name="T36" fmla="*/ 155972 w 256"/>
                <a:gd name="T37" fmla="*/ 299121 h 208"/>
                <a:gd name="T38" fmla="*/ 376932 w 256"/>
                <a:gd name="T39" fmla="*/ 39016 h 208"/>
                <a:gd name="T40" fmla="*/ 279450 w 256"/>
                <a:gd name="T41" fmla="*/ 39016 h 208"/>
                <a:gd name="T42" fmla="*/ 279450 w 256"/>
                <a:gd name="T43" fmla="*/ 299121 h 208"/>
                <a:gd name="T44" fmla="*/ 376932 w 256"/>
                <a:gd name="T45" fmla="*/ 299121 h 208"/>
                <a:gd name="T46" fmla="*/ 376932 w 256"/>
                <a:gd name="T47" fmla="*/ 39016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208">
                  <a:moveTo>
                    <a:pt x="244" y="208"/>
                  </a:moveTo>
                  <a:cubicBezTo>
                    <a:pt x="12" y="208"/>
                    <a:pt x="12" y="208"/>
                    <a:pt x="12" y="208"/>
                  </a:cubicBezTo>
                  <a:cubicBezTo>
                    <a:pt x="5" y="208"/>
                    <a:pt x="0" y="203"/>
                    <a:pt x="0" y="196"/>
                  </a:cubicBezTo>
                  <a:cubicBezTo>
                    <a:pt x="0" y="12"/>
                    <a:pt x="0" y="12"/>
                    <a:pt x="0" y="12"/>
                  </a:cubicBezTo>
                  <a:cubicBezTo>
                    <a:pt x="0" y="5"/>
                    <a:pt x="5" y="0"/>
                    <a:pt x="12" y="0"/>
                  </a:cubicBezTo>
                  <a:cubicBezTo>
                    <a:pt x="244" y="0"/>
                    <a:pt x="244" y="0"/>
                    <a:pt x="244" y="0"/>
                  </a:cubicBezTo>
                  <a:cubicBezTo>
                    <a:pt x="251" y="0"/>
                    <a:pt x="256" y="5"/>
                    <a:pt x="256" y="12"/>
                  </a:cubicBezTo>
                  <a:cubicBezTo>
                    <a:pt x="256" y="196"/>
                    <a:pt x="256" y="196"/>
                    <a:pt x="256" y="196"/>
                  </a:cubicBezTo>
                  <a:cubicBezTo>
                    <a:pt x="256" y="203"/>
                    <a:pt x="251" y="208"/>
                    <a:pt x="244" y="208"/>
                  </a:cubicBezTo>
                  <a:moveTo>
                    <a:pt x="84" y="24"/>
                  </a:moveTo>
                  <a:cubicBezTo>
                    <a:pt x="24" y="24"/>
                    <a:pt x="24" y="24"/>
                    <a:pt x="24" y="24"/>
                  </a:cubicBezTo>
                  <a:cubicBezTo>
                    <a:pt x="24" y="184"/>
                    <a:pt x="24" y="184"/>
                    <a:pt x="24" y="184"/>
                  </a:cubicBezTo>
                  <a:cubicBezTo>
                    <a:pt x="84" y="184"/>
                    <a:pt x="84" y="184"/>
                    <a:pt x="84" y="184"/>
                  </a:cubicBezTo>
                  <a:lnTo>
                    <a:pt x="84" y="24"/>
                  </a:lnTo>
                  <a:close/>
                  <a:moveTo>
                    <a:pt x="96" y="184"/>
                  </a:moveTo>
                  <a:cubicBezTo>
                    <a:pt x="160" y="184"/>
                    <a:pt x="160" y="184"/>
                    <a:pt x="160" y="184"/>
                  </a:cubicBezTo>
                  <a:cubicBezTo>
                    <a:pt x="160" y="24"/>
                    <a:pt x="160" y="24"/>
                    <a:pt x="160" y="24"/>
                  </a:cubicBezTo>
                  <a:cubicBezTo>
                    <a:pt x="96" y="24"/>
                    <a:pt x="96" y="24"/>
                    <a:pt x="96" y="24"/>
                  </a:cubicBezTo>
                  <a:lnTo>
                    <a:pt x="96" y="184"/>
                  </a:lnTo>
                  <a:close/>
                  <a:moveTo>
                    <a:pt x="232" y="24"/>
                  </a:moveTo>
                  <a:cubicBezTo>
                    <a:pt x="172" y="24"/>
                    <a:pt x="172" y="24"/>
                    <a:pt x="172" y="24"/>
                  </a:cubicBezTo>
                  <a:cubicBezTo>
                    <a:pt x="172" y="184"/>
                    <a:pt x="172" y="184"/>
                    <a:pt x="172" y="184"/>
                  </a:cubicBezTo>
                  <a:cubicBezTo>
                    <a:pt x="232" y="184"/>
                    <a:pt x="232" y="184"/>
                    <a:pt x="232" y="184"/>
                  </a:cubicBezTo>
                  <a:lnTo>
                    <a:pt x="232" y="24"/>
                  </a:lnTo>
                  <a:close/>
                </a:path>
              </a:pathLst>
            </a:custGeom>
            <a:solidFill>
              <a:schemeClr val="tx2">
                <a:lumMod val="95000"/>
                <a:lumOff val="5000"/>
              </a:schemeClr>
            </a:solidFill>
            <a:ln>
              <a:noFill/>
            </a:ln>
          </p:spPr>
          <p:txBody>
            <a:bodyPr/>
            <a:lstStyle/>
            <a:p>
              <a:endParaRPr lang="en-US" sz="1350"/>
            </a:p>
          </p:txBody>
        </p:sp>
      </p:grpSp>
      <p:grpSp>
        <p:nvGrpSpPr>
          <p:cNvPr id="2" name="Group 1"/>
          <p:cNvGrpSpPr/>
          <p:nvPr/>
        </p:nvGrpSpPr>
        <p:grpSpPr>
          <a:xfrm>
            <a:off x="7180239" y="1793305"/>
            <a:ext cx="1395882" cy="942055"/>
            <a:chOff x="5656239" y="1350646"/>
            <a:chExt cx="1395882" cy="942055"/>
          </a:xfrm>
        </p:grpSpPr>
        <p:grpSp>
          <p:nvGrpSpPr>
            <p:cNvPr id="184" name="Group 183"/>
            <p:cNvGrpSpPr/>
            <p:nvPr/>
          </p:nvGrpSpPr>
          <p:grpSpPr>
            <a:xfrm>
              <a:off x="5656239" y="1350646"/>
              <a:ext cx="1395882" cy="942055"/>
              <a:chOff x="356719" y="1334635"/>
              <a:chExt cx="1395882" cy="942055"/>
            </a:xfrm>
          </p:grpSpPr>
          <p:sp>
            <p:nvSpPr>
              <p:cNvPr id="185" name="Oval 184"/>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Architect</a:t>
                </a:r>
              </a:p>
            </p:txBody>
          </p:sp>
        </p:grpSp>
        <p:grpSp>
          <p:nvGrpSpPr>
            <p:cNvPr id="104" name="Group 1047"/>
            <p:cNvGrpSpPr>
              <a:grpSpLocks noChangeAspect="1"/>
            </p:cNvGrpSpPr>
            <p:nvPr/>
          </p:nvGrpSpPr>
          <p:grpSpPr bwMode="auto">
            <a:xfrm>
              <a:off x="6183516" y="1538565"/>
              <a:ext cx="443571" cy="344422"/>
              <a:chOff x="281" y="748"/>
              <a:chExt cx="4098" cy="3182"/>
            </a:xfrm>
            <a:solidFill>
              <a:schemeClr val="tx1"/>
            </a:solidFill>
          </p:grpSpPr>
          <p:sp>
            <p:nvSpPr>
              <p:cNvPr id="105" name="Freeform 1049"/>
              <p:cNvSpPr>
                <a:spLocks noEditPoints="1"/>
              </p:cNvSpPr>
              <p:nvPr/>
            </p:nvSpPr>
            <p:spPr bwMode="auto">
              <a:xfrm>
                <a:off x="281" y="748"/>
                <a:ext cx="4098" cy="3182"/>
              </a:xfrm>
              <a:custGeom>
                <a:avLst/>
                <a:gdLst>
                  <a:gd name="T0" fmla="*/ 1653 w 4098"/>
                  <a:gd name="T1" fmla="*/ 2299 h 3182"/>
                  <a:gd name="T2" fmla="*/ 1840 w 4098"/>
                  <a:gd name="T3" fmla="*/ 2488 h 3182"/>
                  <a:gd name="T4" fmla="*/ 3386 w 4098"/>
                  <a:gd name="T5" fmla="*/ 565 h 3182"/>
                  <a:gd name="T6" fmla="*/ 3757 w 4098"/>
                  <a:gd name="T7" fmla="*/ 207 h 3182"/>
                  <a:gd name="T8" fmla="*/ 3727 w 4098"/>
                  <a:gd name="T9" fmla="*/ 225 h 3182"/>
                  <a:gd name="T10" fmla="*/ 3595 w 4098"/>
                  <a:gd name="T11" fmla="*/ 544 h 3182"/>
                  <a:gd name="T12" fmla="*/ 3914 w 4098"/>
                  <a:gd name="T13" fmla="*/ 413 h 3182"/>
                  <a:gd name="T14" fmla="*/ 3933 w 4098"/>
                  <a:gd name="T15" fmla="*/ 382 h 3182"/>
                  <a:gd name="T16" fmla="*/ 3933 w 4098"/>
                  <a:gd name="T17" fmla="*/ 346 h 3182"/>
                  <a:gd name="T18" fmla="*/ 3914 w 4098"/>
                  <a:gd name="T19" fmla="*/ 316 h 3182"/>
                  <a:gd name="T20" fmla="*/ 3824 w 4098"/>
                  <a:gd name="T21" fmla="*/ 225 h 3182"/>
                  <a:gd name="T22" fmla="*/ 3793 w 4098"/>
                  <a:gd name="T23" fmla="*/ 207 h 3182"/>
                  <a:gd name="T24" fmla="*/ 163 w 4098"/>
                  <a:gd name="T25" fmla="*/ 162 h 3182"/>
                  <a:gd name="T26" fmla="*/ 3018 w 4098"/>
                  <a:gd name="T27" fmla="*/ 3018 h 3182"/>
                  <a:gd name="T28" fmla="*/ 1942 w 4098"/>
                  <a:gd name="T29" fmla="*/ 2617 h 3182"/>
                  <a:gd name="T30" fmla="*/ 1911 w 4098"/>
                  <a:gd name="T31" fmla="*/ 2637 h 3182"/>
                  <a:gd name="T32" fmla="*/ 1442 w 4098"/>
                  <a:gd name="T33" fmla="*/ 2791 h 3182"/>
                  <a:gd name="T34" fmla="*/ 1408 w 4098"/>
                  <a:gd name="T35" fmla="*/ 2789 h 3182"/>
                  <a:gd name="T36" fmla="*/ 1372 w 4098"/>
                  <a:gd name="T37" fmla="*/ 2768 h 3182"/>
                  <a:gd name="T38" fmla="*/ 1350 w 4098"/>
                  <a:gd name="T39" fmla="*/ 2730 h 3182"/>
                  <a:gd name="T40" fmla="*/ 1352 w 4098"/>
                  <a:gd name="T41" fmla="*/ 2685 h 3182"/>
                  <a:gd name="T42" fmla="*/ 1511 w 4098"/>
                  <a:gd name="T43" fmla="*/ 2212 h 3182"/>
                  <a:gd name="T44" fmla="*/ 3018 w 4098"/>
                  <a:gd name="T45" fmla="*/ 703 h 3182"/>
                  <a:gd name="T46" fmla="*/ 163 w 4098"/>
                  <a:gd name="T47" fmla="*/ 162 h 3182"/>
                  <a:gd name="T48" fmla="*/ 3100 w 4098"/>
                  <a:gd name="T49" fmla="*/ 0 h 3182"/>
                  <a:gd name="T50" fmla="*/ 3141 w 4098"/>
                  <a:gd name="T51" fmla="*/ 11 h 3182"/>
                  <a:gd name="T52" fmla="*/ 3170 w 4098"/>
                  <a:gd name="T53" fmla="*/ 39 h 3182"/>
                  <a:gd name="T54" fmla="*/ 3182 w 4098"/>
                  <a:gd name="T55" fmla="*/ 82 h 3182"/>
                  <a:gd name="T56" fmla="*/ 3611 w 4098"/>
                  <a:gd name="T57" fmla="*/ 109 h 3182"/>
                  <a:gd name="T58" fmla="*/ 3670 w 4098"/>
                  <a:gd name="T59" fmla="*/ 67 h 3182"/>
                  <a:gd name="T60" fmla="*/ 3738 w 4098"/>
                  <a:gd name="T61" fmla="*/ 44 h 3182"/>
                  <a:gd name="T62" fmla="*/ 3811 w 4098"/>
                  <a:gd name="T63" fmla="*/ 44 h 3182"/>
                  <a:gd name="T64" fmla="*/ 3881 w 4098"/>
                  <a:gd name="T65" fmla="*/ 67 h 3182"/>
                  <a:gd name="T66" fmla="*/ 3939 w 4098"/>
                  <a:gd name="T67" fmla="*/ 109 h 3182"/>
                  <a:gd name="T68" fmla="*/ 4055 w 4098"/>
                  <a:gd name="T69" fmla="*/ 228 h 3182"/>
                  <a:gd name="T70" fmla="*/ 4087 w 4098"/>
                  <a:gd name="T71" fmla="*/ 293 h 3182"/>
                  <a:gd name="T72" fmla="*/ 4098 w 4098"/>
                  <a:gd name="T73" fmla="*/ 365 h 3182"/>
                  <a:gd name="T74" fmla="*/ 4087 w 4098"/>
                  <a:gd name="T75" fmla="*/ 437 h 3182"/>
                  <a:gd name="T76" fmla="*/ 4055 w 4098"/>
                  <a:gd name="T77" fmla="*/ 500 h 3182"/>
                  <a:gd name="T78" fmla="*/ 3182 w 4098"/>
                  <a:gd name="T79" fmla="*/ 1377 h 3182"/>
                  <a:gd name="T80" fmla="*/ 3178 w 4098"/>
                  <a:gd name="T81" fmla="*/ 3121 h 3182"/>
                  <a:gd name="T82" fmla="*/ 3158 w 4098"/>
                  <a:gd name="T83" fmla="*/ 3157 h 3182"/>
                  <a:gd name="T84" fmla="*/ 3122 w 4098"/>
                  <a:gd name="T85" fmla="*/ 3178 h 3182"/>
                  <a:gd name="T86" fmla="*/ 82 w 4098"/>
                  <a:gd name="T87" fmla="*/ 3182 h 3182"/>
                  <a:gd name="T88" fmla="*/ 41 w 4098"/>
                  <a:gd name="T89" fmla="*/ 3171 h 3182"/>
                  <a:gd name="T90" fmla="*/ 11 w 4098"/>
                  <a:gd name="T91" fmla="*/ 3141 h 3182"/>
                  <a:gd name="T92" fmla="*/ 0 w 4098"/>
                  <a:gd name="T93" fmla="*/ 3100 h 3182"/>
                  <a:gd name="T94" fmla="*/ 2 w 4098"/>
                  <a:gd name="T95" fmla="*/ 59 h 3182"/>
                  <a:gd name="T96" fmla="*/ 24 w 4098"/>
                  <a:gd name="T97" fmla="*/ 23 h 3182"/>
                  <a:gd name="T98" fmla="*/ 60 w 4098"/>
                  <a:gd name="T99" fmla="*/ 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98" h="3182">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50"/>
              <p:cNvSpPr>
                <a:spLocks/>
              </p:cNvSpPr>
              <p:nvPr/>
            </p:nvSpPr>
            <p:spPr bwMode="auto">
              <a:xfrm>
                <a:off x="2668" y="1258"/>
                <a:ext cx="241" cy="163"/>
              </a:xfrm>
              <a:custGeom>
                <a:avLst/>
                <a:gdLst>
                  <a:gd name="T0" fmla="*/ 82 w 241"/>
                  <a:gd name="T1" fmla="*/ 0 h 163"/>
                  <a:gd name="T2" fmla="*/ 159 w 241"/>
                  <a:gd name="T3" fmla="*/ 0 h 163"/>
                  <a:gd name="T4" fmla="*/ 181 w 241"/>
                  <a:gd name="T5" fmla="*/ 3 h 163"/>
                  <a:gd name="T6" fmla="*/ 201 w 241"/>
                  <a:gd name="T7" fmla="*/ 11 h 163"/>
                  <a:gd name="T8" fmla="*/ 217 w 241"/>
                  <a:gd name="T9" fmla="*/ 24 h 163"/>
                  <a:gd name="T10" fmla="*/ 230 w 241"/>
                  <a:gd name="T11" fmla="*/ 40 h 163"/>
                  <a:gd name="T12" fmla="*/ 238 w 241"/>
                  <a:gd name="T13" fmla="*/ 60 h 163"/>
                  <a:gd name="T14" fmla="*/ 241 w 241"/>
                  <a:gd name="T15" fmla="*/ 81 h 163"/>
                  <a:gd name="T16" fmla="*/ 238 w 241"/>
                  <a:gd name="T17" fmla="*/ 103 h 163"/>
                  <a:gd name="T18" fmla="*/ 230 w 241"/>
                  <a:gd name="T19" fmla="*/ 123 h 163"/>
                  <a:gd name="T20" fmla="*/ 217 w 241"/>
                  <a:gd name="T21" fmla="*/ 139 h 163"/>
                  <a:gd name="T22" fmla="*/ 201 w 241"/>
                  <a:gd name="T23" fmla="*/ 152 h 163"/>
                  <a:gd name="T24" fmla="*/ 181 w 241"/>
                  <a:gd name="T25" fmla="*/ 160 h 163"/>
                  <a:gd name="T26" fmla="*/ 159 w 241"/>
                  <a:gd name="T27" fmla="*/ 163 h 163"/>
                  <a:gd name="T28" fmla="*/ 82 w 241"/>
                  <a:gd name="T29" fmla="*/ 163 h 163"/>
                  <a:gd name="T30" fmla="*/ 59 w 241"/>
                  <a:gd name="T31" fmla="*/ 160 h 163"/>
                  <a:gd name="T32" fmla="*/ 41 w 241"/>
                  <a:gd name="T33" fmla="*/ 152 h 163"/>
                  <a:gd name="T34" fmla="*/ 23 w 241"/>
                  <a:gd name="T35" fmla="*/ 139 h 163"/>
                  <a:gd name="T36" fmla="*/ 11 w 241"/>
                  <a:gd name="T37" fmla="*/ 123 h 163"/>
                  <a:gd name="T38" fmla="*/ 2 w 241"/>
                  <a:gd name="T39" fmla="*/ 103 h 163"/>
                  <a:gd name="T40" fmla="*/ 0 w 241"/>
                  <a:gd name="T41" fmla="*/ 81 h 163"/>
                  <a:gd name="T42" fmla="*/ 2 w 241"/>
                  <a:gd name="T43" fmla="*/ 60 h 163"/>
                  <a:gd name="T44" fmla="*/ 11 w 241"/>
                  <a:gd name="T45" fmla="*/ 40 h 163"/>
                  <a:gd name="T46" fmla="*/ 23 w 241"/>
                  <a:gd name="T47" fmla="*/ 24 h 163"/>
                  <a:gd name="T48" fmla="*/ 41 w 241"/>
                  <a:gd name="T49" fmla="*/ 11 h 163"/>
                  <a:gd name="T50" fmla="*/ 59 w 241"/>
                  <a:gd name="T51" fmla="*/ 3 h 163"/>
                  <a:gd name="T52" fmla="*/ 82 w 24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63">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51"/>
              <p:cNvSpPr>
                <a:spLocks/>
              </p:cNvSpPr>
              <p:nvPr/>
            </p:nvSpPr>
            <p:spPr bwMode="auto">
              <a:xfrm>
                <a:off x="826" y="1258"/>
                <a:ext cx="1651" cy="163"/>
              </a:xfrm>
              <a:custGeom>
                <a:avLst/>
                <a:gdLst>
                  <a:gd name="T0" fmla="*/ 81 w 1651"/>
                  <a:gd name="T1" fmla="*/ 0 h 163"/>
                  <a:gd name="T2" fmla="*/ 1569 w 1651"/>
                  <a:gd name="T3" fmla="*/ 0 h 163"/>
                  <a:gd name="T4" fmla="*/ 1591 w 1651"/>
                  <a:gd name="T5" fmla="*/ 3 h 163"/>
                  <a:gd name="T6" fmla="*/ 1610 w 1651"/>
                  <a:gd name="T7" fmla="*/ 11 h 163"/>
                  <a:gd name="T8" fmla="*/ 1627 w 1651"/>
                  <a:gd name="T9" fmla="*/ 24 h 163"/>
                  <a:gd name="T10" fmla="*/ 1639 w 1651"/>
                  <a:gd name="T11" fmla="*/ 40 h 163"/>
                  <a:gd name="T12" fmla="*/ 1648 w 1651"/>
                  <a:gd name="T13" fmla="*/ 60 h 163"/>
                  <a:gd name="T14" fmla="*/ 1651 w 1651"/>
                  <a:gd name="T15" fmla="*/ 81 h 163"/>
                  <a:gd name="T16" fmla="*/ 1648 w 1651"/>
                  <a:gd name="T17" fmla="*/ 103 h 163"/>
                  <a:gd name="T18" fmla="*/ 1639 w 1651"/>
                  <a:gd name="T19" fmla="*/ 123 h 163"/>
                  <a:gd name="T20" fmla="*/ 1627 w 1651"/>
                  <a:gd name="T21" fmla="*/ 139 h 163"/>
                  <a:gd name="T22" fmla="*/ 1610 w 1651"/>
                  <a:gd name="T23" fmla="*/ 152 h 163"/>
                  <a:gd name="T24" fmla="*/ 1591 w 1651"/>
                  <a:gd name="T25" fmla="*/ 160 h 163"/>
                  <a:gd name="T26" fmla="*/ 1569 w 1651"/>
                  <a:gd name="T27" fmla="*/ 163 h 163"/>
                  <a:gd name="T28" fmla="*/ 81 w 1651"/>
                  <a:gd name="T29" fmla="*/ 163 h 163"/>
                  <a:gd name="T30" fmla="*/ 60 w 1651"/>
                  <a:gd name="T31" fmla="*/ 160 h 163"/>
                  <a:gd name="T32" fmla="*/ 40 w 1651"/>
                  <a:gd name="T33" fmla="*/ 152 h 163"/>
                  <a:gd name="T34" fmla="*/ 24 w 1651"/>
                  <a:gd name="T35" fmla="*/ 139 h 163"/>
                  <a:gd name="T36" fmla="*/ 11 w 1651"/>
                  <a:gd name="T37" fmla="*/ 123 h 163"/>
                  <a:gd name="T38" fmla="*/ 3 w 1651"/>
                  <a:gd name="T39" fmla="*/ 103 h 163"/>
                  <a:gd name="T40" fmla="*/ 0 w 1651"/>
                  <a:gd name="T41" fmla="*/ 81 h 163"/>
                  <a:gd name="T42" fmla="*/ 3 w 1651"/>
                  <a:gd name="T43" fmla="*/ 60 h 163"/>
                  <a:gd name="T44" fmla="*/ 11 w 1651"/>
                  <a:gd name="T45" fmla="*/ 40 h 163"/>
                  <a:gd name="T46" fmla="*/ 24 w 1651"/>
                  <a:gd name="T47" fmla="*/ 24 h 163"/>
                  <a:gd name="T48" fmla="*/ 40 w 1651"/>
                  <a:gd name="T49" fmla="*/ 11 h 163"/>
                  <a:gd name="T50" fmla="*/ 60 w 1651"/>
                  <a:gd name="T51" fmla="*/ 3 h 163"/>
                  <a:gd name="T52" fmla="*/ 81 w 165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1" h="163">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52"/>
              <p:cNvSpPr>
                <a:spLocks/>
              </p:cNvSpPr>
              <p:nvPr/>
            </p:nvSpPr>
            <p:spPr bwMode="auto">
              <a:xfrm>
                <a:off x="826" y="1734"/>
                <a:ext cx="1572" cy="163"/>
              </a:xfrm>
              <a:custGeom>
                <a:avLst/>
                <a:gdLst>
                  <a:gd name="T0" fmla="*/ 81 w 1572"/>
                  <a:gd name="T1" fmla="*/ 0 h 163"/>
                  <a:gd name="T2" fmla="*/ 1492 w 1572"/>
                  <a:gd name="T3" fmla="*/ 0 h 163"/>
                  <a:gd name="T4" fmla="*/ 1513 w 1572"/>
                  <a:gd name="T5" fmla="*/ 2 h 163"/>
                  <a:gd name="T6" fmla="*/ 1533 w 1572"/>
                  <a:gd name="T7" fmla="*/ 11 h 163"/>
                  <a:gd name="T8" fmla="*/ 1549 w 1572"/>
                  <a:gd name="T9" fmla="*/ 24 h 163"/>
                  <a:gd name="T10" fmla="*/ 1561 w 1572"/>
                  <a:gd name="T11" fmla="*/ 40 h 163"/>
                  <a:gd name="T12" fmla="*/ 1570 w 1572"/>
                  <a:gd name="T13" fmla="*/ 60 h 163"/>
                  <a:gd name="T14" fmla="*/ 1572 w 1572"/>
                  <a:gd name="T15" fmla="*/ 81 h 163"/>
                  <a:gd name="T16" fmla="*/ 1570 w 1572"/>
                  <a:gd name="T17" fmla="*/ 103 h 163"/>
                  <a:gd name="T18" fmla="*/ 1561 w 1572"/>
                  <a:gd name="T19" fmla="*/ 123 h 163"/>
                  <a:gd name="T20" fmla="*/ 1549 w 1572"/>
                  <a:gd name="T21" fmla="*/ 139 h 163"/>
                  <a:gd name="T22" fmla="*/ 1533 w 1572"/>
                  <a:gd name="T23" fmla="*/ 151 h 163"/>
                  <a:gd name="T24" fmla="*/ 1513 w 1572"/>
                  <a:gd name="T25" fmla="*/ 160 h 163"/>
                  <a:gd name="T26" fmla="*/ 1492 w 1572"/>
                  <a:gd name="T27" fmla="*/ 163 h 163"/>
                  <a:gd name="T28" fmla="*/ 81 w 1572"/>
                  <a:gd name="T29" fmla="*/ 163 h 163"/>
                  <a:gd name="T30" fmla="*/ 60 w 1572"/>
                  <a:gd name="T31" fmla="*/ 160 h 163"/>
                  <a:gd name="T32" fmla="*/ 40 w 1572"/>
                  <a:gd name="T33" fmla="*/ 151 h 163"/>
                  <a:gd name="T34" fmla="*/ 24 w 1572"/>
                  <a:gd name="T35" fmla="*/ 139 h 163"/>
                  <a:gd name="T36" fmla="*/ 11 w 1572"/>
                  <a:gd name="T37" fmla="*/ 123 h 163"/>
                  <a:gd name="T38" fmla="*/ 3 w 1572"/>
                  <a:gd name="T39" fmla="*/ 103 h 163"/>
                  <a:gd name="T40" fmla="*/ 0 w 1572"/>
                  <a:gd name="T41" fmla="*/ 81 h 163"/>
                  <a:gd name="T42" fmla="*/ 3 w 1572"/>
                  <a:gd name="T43" fmla="*/ 60 h 163"/>
                  <a:gd name="T44" fmla="*/ 11 w 1572"/>
                  <a:gd name="T45" fmla="*/ 40 h 163"/>
                  <a:gd name="T46" fmla="*/ 24 w 1572"/>
                  <a:gd name="T47" fmla="*/ 24 h 163"/>
                  <a:gd name="T48" fmla="*/ 40 w 1572"/>
                  <a:gd name="T49" fmla="*/ 11 h 163"/>
                  <a:gd name="T50" fmla="*/ 60 w 1572"/>
                  <a:gd name="T51" fmla="*/ 2 h 163"/>
                  <a:gd name="T52" fmla="*/ 81 w 1572"/>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2" h="163">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53"/>
              <p:cNvSpPr>
                <a:spLocks/>
              </p:cNvSpPr>
              <p:nvPr/>
            </p:nvSpPr>
            <p:spPr bwMode="auto">
              <a:xfrm>
                <a:off x="826" y="2210"/>
                <a:ext cx="1062" cy="162"/>
              </a:xfrm>
              <a:custGeom>
                <a:avLst/>
                <a:gdLst>
                  <a:gd name="T0" fmla="*/ 81 w 1062"/>
                  <a:gd name="T1" fmla="*/ 0 h 162"/>
                  <a:gd name="T2" fmla="*/ 981 w 1062"/>
                  <a:gd name="T3" fmla="*/ 0 h 162"/>
                  <a:gd name="T4" fmla="*/ 1002 w 1062"/>
                  <a:gd name="T5" fmla="*/ 2 h 162"/>
                  <a:gd name="T6" fmla="*/ 1022 w 1062"/>
                  <a:gd name="T7" fmla="*/ 11 h 162"/>
                  <a:gd name="T8" fmla="*/ 1038 w 1062"/>
                  <a:gd name="T9" fmla="*/ 23 h 162"/>
                  <a:gd name="T10" fmla="*/ 1051 w 1062"/>
                  <a:gd name="T11" fmla="*/ 39 h 162"/>
                  <a:gd name="T12" fmla="*/ 1059 w 1062"/>
                  <a:gd name="T13" fmla="*/ 59 h 162"/>
                  <a:gd name="T14" fmla="*/ 1062 w 1062"/>
                  <a:gd name="T15" fmla="*/ 80 h 162"/>
                  <a:gd name="T16" fmla="*/ 1059 w 1062"/>
                  <a:gd name="T17" fmla="*/ 103 h 162"/>
                  <a:gd name="T18" fmla="*/ 1051 w 1062"/>
                  <a:gd name="T19" fmla="*/ 123 h 162"/>
                  <a:gd name="T20" fmla="*/ 1038 w 1062"/>
                  <a:gd name="T21" fmla="*/ 139 h 162"/>
                  <a:gd name="T22" fmla="*/ 1022 w 1062"/>
                  <a:gd name="T23" fmla="*/ 151 h 162"/>
                  <a:gd name="T24" fmla="*/ 1002 w 1062"/>
                  <a:gd name="T25" fmla="*/ 160 h 162"/>
                  <a:gd name="T26" fmla="*/ 981 w 1062"/>
                  <a:gd name="T27" fmla="*/ 162 h 162"/>
                  <a:gd name="T28" fmla="*/ 81 w 1062"/>
                  <a:gd name="T29" fmla="*/ 162 h 162"/>
                  <a:gd name="T30" fmla="*/ 60 w 1062"/>
                  <a:gd name="T31" fmla="*/ 160 h 162"/>
                  <a:gd name="T32" fmla="*/ 40 w 1062"/>
                  <a:gd name="T33" fmla="*/ 151 h 162"/>
                  <a:gd name="T34" fmla="*/ 24 w 1062"/>
                  <a:gd name="T35" fmla="*/ 139 h 162"/>
                  <a:gd name="T36" fmla="*/ 11 w 1062"/>
                  <a:gd name="T37" fmla="*/ 123 h 162"/>
                  <a:gd name="T38" fmla="*/ 3 w 1062"/>
                  <a:gd name="T39" fmla="*/ 103 h 162"/>
                  <a:gd name="T40" fmla="*/ 0 w 1062"/>
                  <a:gd name="T41" fmla="*/ 80 h 162"/>
                  <a:gd name="T42" fmla="*/ 3 w 1062"/>
                  <a:gd name="T43" fmla="*/ 59 h 162"/>
                  <a:gd name="T44" fmla="*/ 11 w 1062"/>
                  <a:gd name="T45" fmla="*/ 39 h 162"/>
                  <a:gd name="T46" fmla="*/ 24 w 1062"/>
                  <a:gd name="T47" fmla="*/ 23 h 162"/>
                  <a:gd name="T48" fmla="*/ 40 w 1062"/>
                  <a:gd name="T49" fmla="*/ 11 h 162"/>
                  <a:gd name="T50" fmla="*/ 60 w 1062"/>
                  <a:gd name="T51" fmla="*/ 2 h 162"/>
                  <a:gd name="T52" fmla="*/ 81 w 106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2" h="1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solidFill>
                <a:schemeClr val="tx2">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54"/>
              <p:cNvSpPr>
                <a:spLocks/>
              </p:cNvSpPr>
              <p:nvPr/>
            </p:nvSpPr>
            <p:spPr bwMode="auto">
              <a:xfrm>
                <a:off x="826" y="2677"/>
                <a:ext cx="673" cy="162"/>
              </a:xfrm>
              <a:custGeom>
                <a:avLst/>
                <a:gdLst>
                  <a:gd name="T0" fmla="*/ 81 w 673"/>
                  <a:gd name="T1" fmla="*/ 0 h 162"/>
                  <a:gd name="T2" fmla="*/ 591 w 673"/>
                  <a:gd name="T3" fmla="*/ 0 h 162"/>
                  <a:gd name="T4" fmla="*/ 614 w 673"/>
                  <a:gd name="T5" fmla="*/ 2 h 162"/>
                  <a:gd name="T6" fmla="*/ 633 w 673"/>
                  <a:gd name="T7" fmla="*/ 11 h 162"/>
                  <a:gd name="T8" fmla="*/ 650 w 673"/>
                  <a:gd name="T9" fmla="*/ 23 h 162"/>
                  <a:gd name="T10" fmla="*/ 662 w 673"/>
                  <a:gd name="T11" fmla="*/ 39 h 162"/>
                  <a:gd name="T12" fmla="*/ 671 w 673"/>
                  <a:gd name="T13" fmla="*/ 59 h 162"/>
                  <a:gd name="T14" fmla="*/ 673 w 673"/>
                  <a:gd name="T15" fmla="*/ 80 h 162"/>
                  <a:gd name="T16" fmla="*/ 671 w 673"/>
                  <a:gd name="T17" fmla="*/ 103 h 162"/>
                  <a:gd name="T18" fmla="*/ 662 w 673"/>
                  <a:gd name="T19" fmla="*/ 123 h 162"/>
                  <a:gd name="T20" fmla="*/ 650 w 673"/>
                  <a:gd name="T21" fmla="*/ 139 h 162"/>
                  <a:gd name="T22" fmla="*/ 632 w 673"/>
                  <a:gd name="T23" fmla="*/ 151 h 162"/>
                  <a:gd name="T24" fmla="*/ 614 w 673"/>
                  <a:gd name="T25" fmla="*/ 160 h 162"/>
                  <a:gd name="T26" fmla="*/ 591 w 673"/>
                  <a:gd name="T27" fmla="*/ 162 h 162"/>
                  <a:gd name="T28" fmla="*/ 81 w 673"/>
                  <a:gd name="T29" fmla="*/ 162 h 162"/>
                  <a:gd name="T30" fmla="*/ 60 w 673"/>
                  <a:gd name="T31" fmla="*/ 160 h 162"/>
                  <a:gd name="T32" fmla="*/ 40 w 673"/>
                  <a:gd name="T33" fmla="*/ 151 h 162"/>
                  <a:gd name="T34" fmla="*/ 24 w 673"/>
                  <a:gd name="T35" fmla="*/ 139 h 162"/>
                  <a:gd name="T36" fmla="*/ 11 w 673"/>
                  <a:gd name="T37" fmla="*/ 123 h 162"/>
                  <a:gd name="T38" fmla="*/ 3 w 673"/>
                  <a:gd name="T39" fmla="*/ 103 h 162"/>
                  <a:gd name="T40" fmla="*/ 0 w 673"/>
                  <a:gd name="T41" fmla="*/ 80 h 162"/>
                  <a:gd name="T42" fmla="*/ 3 w 673"/>
                  <a:gd name="T43" fmla="*/ 59 h 162"/>
                  <a:gd name="T44" fmla="*/ 11 w 673"/>
                  <a:gd name="T45" fmla="*/ 39 h 162"/>
                  <a:gd name="T46" fmla="*/ 24 w 673"/>
                  <a:gd name="T47" fmla="*/ 23 h 162"/>
                  <a:gd name="T48" fmla="*/ 40 w 673"/>
                  <a:gd name="T49" fmla="*/ 11 h 162"/>
                  <a:gd name="T50" fmla="*/ 60 w 673"/>
                  <a:gd name="T51" fmla="*/ 2 h 162"/>
                  <a:gd name="T52" fmla="*/ 81 w 673"/>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3" h="162">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3633389" y="1793305"/>
            <a:ext cx="1395882" cy="942055"/>
            <a:chOff x="2109389" y="1350646"/>
            <a:chExt cx="1395882" cy="942055"/>
          </a:xfrm>
        </p:grpSpPr>
        <p:grpSp>
          <p:nvGrpSpPr>
            <p:cNvPr id="166" name="Group 165"/>
            <p:cNvGrpSpPr/>
            <p:nvPr/>
          </p:nvGrpSpPr>
          <p:grpSpPr>
            <a:xfrm>
              <a:off x="2109389" y="1350646"/>
              <a:ext cx="1395882" cy="942055"/>
              <a:chOff x="356719" y="1334635"/>
              <a:chExt cx="1395882" cy="942055"/>
            </a:xfrm>
          </p:grpSpPr>
          <p:sp>
            <p:nvSpPr>
              <p:cNvPr id="167" name="Oval 166"/>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Aviation</a:t>
                </a:r>
              </a:p>
            </p:txBody>
          </p:sp>
        </p:gr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436" y="1544100"/>
              <a:ext cx="377825" cy="377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8919480" y="3047156"/>
            <a:ext cx="1395882" cy="947410"/>
            <a:chOff x="7395480" y="2604499"/>
            <a:chExt cx="1395882" cy="947410"/>
          </a:xfrm>
        </p:grpSpPr>
        <p:grpSp>
          <p:nvGrpSpPr>
            <p:cNvPr id="196" name="Group 195"/>
            <p:cNvGrpSpPr/>
            <p:nvPr/>
          </p:nvGrpSpPr>
          <p:grpSpPr>
            <a:xfrm>
              <a:off x="7395480" y="2604499"/>
              <a:ext cx="1395882" cy="947410"/>
              <a:chOff x="356719" y="1329280"/>
              <a:chExt cx="1395882" cy="947410"/>
            </a:xfrm>
          </p:grpSpPr>
          <p:sp>
            <p:nvSpPr>
              <p:cNvPr id="197" name="Oval 196"/>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Nursing</a:t>
                </a:r>
              </a:p>
            </p:txBody>
          </p:sp>
        </p:grpSp>
        <p:pic>
          <p:nvPicPr>
            <p:cNvPr id="1028" name="Picture 4" descr="Image result for Nurs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331" y="2720387"/>
              <a:ext cx="454025" cy="454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880652" y="4234541"/>
            <a:ext cx="1395882" cy="947410"/>
            <a:chOff x="356652" y="3791884"/>
            <a:chExt cx="1395882" cy="947410"/>
          </a:xfrm>
        </p:grpSpPr>
        <p:grpSp>
          <p:nvGrpSpPr>
            <p:cNvPr id="163" name="Group 162"/>
            <p:cNvGrpSpPr/>
            <p:nvPr/>
          </p:nvGrpSpPr>
          <p:grpSpPr>
            <a:xfrm>
              <a:off x="356652" y="3791884"/>
              <a:ext cx="1395882" cy="947410"/>
              <a:chOff x="356719" y="1329280"/>
              <a:chExt cx="1395882" cy="947410"/>
            </a:xfrm>
          </p:grpSpPr>
          <p:sp>
            <p:nvSpPr>
              <p:cNvPr id="164" name="Oval 163"/>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Dental Nursing</a:t>
                </a:r>
              </a:p>
            </p:txBody>
          </p:sp>
        </p:grpSp>
        <p:pic>
          <p:nvPicPr>
            <p:cNvPr id="1030" name="Picture 6" descr="Image result for Dental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558" y="4000210"/>
              <a:ext cx="298607" cy="339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3633389" y="4234541"/>
            <a:ext cx="1395882" cy="947410"/>
            <a:chOff x="2109389" y="3791884"/>
            <a:chExt cx="1395882" cy="947410"/>
          </a:xfrm>
        </p:grpSpPr>
        <p:grpSp>
          <p:nvGrpSpPr>
            <p:cNvPr id="172" name="Group 171"/>
            <p:cNvGrpSpPr/>
            <p:nvPr/>
          </p:nvGrpSpPr>
          <p:grpSpPr>
            <a:xfrm>
              <a:off x="2109389" y="3791884"/>
              <a:ext cx="1395882" cy="947410"/>
              <a:chOff x="356719" y="1329280"/>
              <a:chExt cx="1395882" cy="947410"/>
            </a:xfrm>
          </p:grpSpPr>
          <p:sp>
            <p:nvSpPr>
              <p:cNvPr id="173" name="Oval 172"/>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Hospitality</a:t>
                </a:r>
              </a:p>
            </p:txBody>
          </p:sp>
        </p:grpSp>
        <p:pic>
          <p:nvPicPr>
            <p:cNvPr id="1032"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0717" y="3966510"/>
              <a:ext cx="347663" cy="3476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427502" y="4234541"/>
            <a:ext cx="1395882" cy="947410"/>
            <a:chOff x="3903502" y="4649134"/>
            <a:chExt cx="1395882" cy="947410"/>
          </a:xfrm>
        </p:grpSpPr>
        <p:grpSp>
          <p:nvGrpSpPr>
            <p:cNvPr id="181" name="Group 180"/>
            <p:cNvGrpSpPr/>
            <p:nvPr/>
          </p:nvGrpSpPr>
          <p:grpSpPr>
            <a:xfrm>
              <a:off x="3903502" y="4649134"/>
              <a:ext cx="1395882" cy="947410"/>
              <a:chOff x="356719" y="1329280"/>
              <a:chExt cx="1395882" cy="947410"/>
            </a:xfrm>
          </p:grpSpPr>
          <p:sp>
            <p:nvSpPr>
              <p:cNvPr id="182" name="Oval 181"/>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Hairdressing</a:t>
                </a:r>
              </a:p>
            </p:txBody>
          </p:sp>
        </p:grpSp>
        <p:pic>
          <p:nvPicPr>
            <p:cNvPr id="1034" name="Picture 1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7849" y="4791257"/>
              <a:ext cx="423863" cy="423863"/>
            </a:xfrm>
            <a:prstGeom prst="rect">
              <a:avLst/>
            </a:prstGeom>
            <a:noFill/>
            <a:extLst>
              <a:ext uri="{909E8E84-426E-40DD-AFC4-6F175D3DCCD1}">
                <a14:hiddenFill xmlns:a14="http://schemas.microsoft.com/office/drawing/2010/main">
                  <a:solidFill>
                    <a:srgbClr val="FFFFFF"/>
                  </a:solidFill>
                </a14:hiddenFill>
              </a:ext>
            </a:extLst>
          </p:spPr>
        </p:pic>
      </p:grpSp>
      <p:sp>
        <p:nvSpPr>
          <p:cNvPr id="100" name="Title 1">
            <a:extLst>
              <a:ext uri="{FF2B5EF4-FFF2-40B4-BE49-F238E27FC236}">
                <a16:creationId xmlns:a16="http://schemas.microsoft.com/office/drawing/2014/main" id="{88245A34-1DFA-4A00-BDAB-0A5DBD90F76B}"/>
              </a:ext>
            </a:extLst>
          </p:cNvPr>
          <p:cNvSpPr txBox="1">
            <a:spLocks/>
          </p:cNvSpPr>
          <p:nvPr/>
        </p:nvSpPr>
        <p:spPr>
          <a:xfrm>
            <a:off x="1883532" y="368661"/>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dirty="0"/>
              <a:t>The range of apprenticeships</a:t>
            </a:r>
          </a:p>
        </p:txBody>
      </p:sp>
    </p:spTree>
    <p:extLst>
      <p:ext uri="{BB962C8B-B14F-4D97-AF65-F5344CB8AC3E}">
        <p14:creationId xmlns:p14="http://schemas.microsoft.com/office/powerpoint/2010/main" val="16055088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ppt_y</p:attrName>
                                        </p:attrNameLst>
                                      </p:cBhvr>
                                      <p:tavLst>
                                        <p:tav tm="0">
                                          <p:val>
                                            <p:strVal val="#ppt_y+#ppt_h*1.125000"/>
                                          </p:val>
                                        </p:tav>
                                        <p:tav tm="100000">
                                          <p:val>
                                            <p:strVal val="#ppt_y"/>
                                          </p:val>
                                        </p:tav>
                                      </p:tavLst>
                                    </p:anim>
                                    <p:animEffect transition="in" filter="wipe(up)">
                                      <p:cBhvr>
                                        <p:cTn id="33" dur="500"/>
                                        <p:tgtEl>
                                          <p:spTgt spid="19"/>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p:tgtEl>
                                          <p:spTgt spid="5"/>
                                        </p:tgtEl>
                                        <p:attrNameLst>
                                          <p:attrName>ppt_y</p:attrName>
                                        </p:attrNameLst>
                                      </p:cBhvr>
                                      <p:tavLst>
                                        <p:tav tm="0">
                                          <p:val>
                                            <p:strVal val="#ppt_y+#ppt_h*1.125000"/>
                                          </p:val>
                                        </p:tav>
                                        <p:tav tm="100000">
                                          <p:val>
                                            <p:strVal val="#ppt_y"/>
                                          </p:val>
                                        </p:tav>
                                      </p:tavLst>
                                    </p:anim>
                                    <p:animEffect transition="in" filter="wipe(up)">
                                      <p:cBhvr>
                                        <p:cTn id="43" dur="500"/>
                                        <p:tgtEl>
                                          <p:spTgt spid="5"/>
                                        </p:tgtEl>
                                      </p:cBhvr>
                                    </p:animEffect>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up)">
                                      <p:cBhvr>
                                        <p:cTn id="48" dur="500"/>
                                        <p:tgtEl>
                                          <p:spTgt spid="22"/>
                                        </p:tgtEl>
                                      </p:cBhvr>
                                    </p:animEffect>
                                  </p:childTnLst>
                                </p:cTn>
                              </p:par>
                            </p:childTnLst>
                          </p:cTn>
                        </p:par>
                        <p:par>
                          <p:cTn id="49" fill="hold">
                            <p:stCondLst>
                              <p:cond delay="4500"/>
                            </p:stCondLst>
                            <p:childTnLst>
                              <p:par>
                                <p:cTn id="50" presetID="1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ppt_y</p:attrName>
                                        </p:attrNameLst>
                                      </p:cBhvr>
                                      <p:tavLst>
                                        <p:tav tm="0">
                                          <p:val>
                                            <p:strVal val="#ppt_y+#ppt_h*1.125000"/>
                                          </p:val>
                                        </p:tav>
                                        <p:tav tm="100000">
                                          <p:val>
                                            <p:strVal val="#ppt_y"/>
                                          </p:val>
                                        </p:tav>
                                      </p:tavLst>
                                    </p:anim>
                                    <p:animEffect transition="in" filter="wipe(up)">
                                      <p:cBhvr>
                                        <p:cTn id="53" dur="500"/>
                                        <p:tgtEl>
                                          <p:spTgt spid="17"/>
                                        </p:tgtEl>
                                      </p:cBhvr>
                                    </p:animEffect>
                                  </p:childTnLst>
                                </p:cTn>
                              </p:par>
                            </p:childTnLst>
                          </p:cTn>
                        </p:par>
                        <p:par>
                          <p:cTn id="54" fill="hold">
                            <p:stCondLst>
                              <p:cond delay="5000"/>
                            </p:stCondLst>
                            <p:childTnLst>
                              <p:par>
                                <p:cTn id="55" presetID="12" presetClass="entr" presetSubtype="4"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p:tgtEl>
                                          <p:spTgt spid="2"/>
                                        </p:tgtEl>
                                        <p:attrNameLst>
                                          <p:attrName>ppt_y</p:attrName>
                                        </p:attrNameLst>
                                      </p:cBhvr>
                                      <p:tavLst>
                                        <p:tav tm="0">
                                          <p:val>
                                            <p:strVal val="#ppt_y+#ppt_h*1.125000"/>
                                          </p:val>
                                        </p:tav>
                                        <p:tav tm="100000">
                                          <p:val>
                                            <p:strVal val="#ppt_y"/>
                                          </p:val>
                                        </p:tav>
                                      </p:tavLst>
                                    </p:anim>
                                    <p:animEffect transition="in" filter="wipe(up)">
                                      <p:cBhvr>
                                        <p:cTn id="58" dur="500"/>
                                        <p:tgtEl>
                                          <p:spTgt spid="2"/>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ppt_y</p:attrName>
                                        </p:attrNameLst>
                                      </p:cBhvr>
                                      <p:tavLst>
                                        <p:tav tm="0">
                                          <p:val>
                                            <p:strVal val="#ppt_y+#ppt_h*1.125000"/>
                                          </p:val>
                                        </p:tav>
                                        <p:tav tm="100000">
                                          <p:val>
                                            <p:strVal val="#ppt_y"/>
                                          </p:val>
                                        </p:tav>
                                      </p:tavLst>
                                    </p:anim>
                                    <p:animEffect transition="in" filter="wipe(up)">
                                      <p:cBhvr>
                                        <p:cTn id="63" dur="500"/>
                                        <p:tgtEl>
                                          <p:spTgt spid="21"/>
                                        </p:tgtEl>
                                      </p:cBhvr>
                                    </p:animEffect>
                                  </p:childTnLst>
                                </p:cTn>
                              </p:par>
                            </p:childTnLst>
                          </p:cTn>
                        </p:par>
                        <p:par>
                          <p:cTn id="64" fill="hold">
                            <p:stCondLst>
                              <p:cond delay="6000"/>
                            </p:stCondLst>
                            <p:childTnLst>
                              <p:par>
                                <p:cTn id="65" presetID="12" presetClass="entr" presetSubtype="4"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p:tgtEl>
                                          <p:spTgt spid="3"/>
                                        </p:tgtEl>
                                        <p:attrNameLst>
                                          <p:attrName>ppt_y</p:attrName>
                                        </p:attrNameLst>
                                      </p:cBhvr>
                                      <p:tavLst>
                                        <p:tav tm="0">
                                          <p:val>
                                            <p:strVal val="#ppt_y+#ppt_h*1.125000"/>
                                          </p:val>
                                        </p:tav>
                                        <p:tav tm="100000">
                                          <p:val>
                                            <p:strVal val="#ppt_y"/>
                                          </p:val>
                                        </p:tav>
                                      </p:tavLst>
                                    </p:anim>
                                    <p:animEffect transition="in" filter="wipe(up)">
                                      <p:cBhvr>
                                        <p:cTn id="68" dur="500"/>
                                        <p:tgtEl>
                                          <p:spTgt spid="3"/>
                                        </p:tgtEl>
                                      </p:cBhvr>
                                    </p:animEffect>
                                  </p:childTnLst>
                                </p:cTn>
                              </p:par>
                            </p:childTnLst>
                          </p:cTn>
                        </p:par>
                        <p:par>
                          <p:cTn id="69" fill="hold">
                            <p:stCondLst>
                              <p:cond delay="6500"/>
                            </p:stCondLst>
                            <p:childTnLst>
                              <p:par>
                                <p:cTn id="70" presetID="12" presetClass="entr" presetSubtype="4"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ppt_y</p:attrName>
                                        </p:attrNameLst>
                                      </p:cBhvr>
                                      <p:tavLst>
                                        <p:tav tm="0">
                                          <p:val>
                                            <p:strVal val="#ppt_y+#ppt_h*1.125000"/>
                                          </p:val>
                                        </p:tav>
                                        <p:tav tm="100000">
                                          <p:val>
                                            <p:strVal val="#ppt_y"/>
                                          </p:val>
                                        </p:tav>
                                      </p:tavLst>
                                    </p:anim>
                                    <p:animEffect transition="in" filter="wipe(up)">
                                      <p:cBhvr>
                                        <p:cTn id="73" dur="500"/>
                                        <p:tgtEl>
                                          <p:spTgt spid="16"/>
                                        </p:tgtEl>
                                      </p:cBhvr>
                                    </p:animEffect>
                                  </p:childTnLst>
                                </p:cTn>
                              </p:par>
                            </p:childTnLst>
                          </p:cTn>
                        </p:par>
                        <p:par>
                          <p:cTn id="74" fill="hold">
                            <p:stCondLst>
                              <p:cond delay="7000"/>
                            </p:stCondLst>
                            <p:childTnLst>
                              <p:par>
                                <p:cTn id="75" presetID="12" presetClass="entr" presetSubtype="4"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p:tgtEl>
                                          <p:spTgt spid="4"/>
                                        </p:tgtEl>
                                        <p:attrNameLst>
                                          <p:attrName>ppt_y</p:attrName>
                                        </p:attrNameLst>
                                      </p:cBhvr>
                                      <p:tavLst>
                                        <p:tav tm="0">
                                          <p:val>
                                            <p:strVal val="#ppt_y+#ppt_h*1.125000"/>
                                          </p:val>
                                        </p:tav>
                                        <p:tav tm="100000">
                                          <p:val>
                                            <p:strVal val="#ppt_y"/>
                                          </p:val>
                                        </p:tav>
                                      </p:tavLst>
                                    </p:anim>
                                    <p:animEffect transition="in" filter="wipe(up)">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077" y="2423327"/>
            <a:ext cx="1313884" cy="650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558" y="3241975"/>
            <a:ext cx="1080925" cy="5458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5009" y="4322007"/>
            <a:ext cx="856872" cy="999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611" y="4880983"/>
            <a:ext cx="1667956" cy="6488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940" y="4938833"/>
            <a:ext cx="1138034" cy="850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5101" y="2323462"/>
            <a:ext cx="1369703" cy="678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1431" y="4329259"/>
            <a:ext cx="1508411" cy="740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6964" y="5788930"/>
            <a:ext cx="1191534" cy="779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9092" y="4427751"/>
            <a:ext cx="1225039" cy="694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62809" y="3078405"/>
            <a:ext cx="911654" cy="783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9130" y="1586703"/>
            <a:ext cx="1593174" cy="7220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4976" y="5166666"/>
            <a:ext cx="1501291" cy="7849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40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36533" y="2606902"/>
            <a:ext cx="1080357" cy="662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40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3800" y="3789041"/>
            <a:ext cx="1127901" cy="637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402"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04700" y="1633842"/>
            <a:ext cx="1135761" cy="798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403" name="Picture 19"/>
          <p:cNvPicPr>
            <a:picLocks noChangeAspect="1" noChangeArrowheads="1"/>
          </p:cNvPicPr>
          <p:nvPr/>
        </p:nvPicPr>
        <p:blipFill rotWithShape="1">
          <a:blip r:embed="rId18">
            <a:extLst>
              <a:ext uri="{28A0092B-C50C-407E-A947-70E740481C1C}">
                <a14:useLocalDpi xmlns:a14="http://schemas.microsoft.com/office/drawing/2010/main" val="0"/>
              </a:ext>
            </a:extLst>
          </a:blip>
          <a:srcRect r="6828"/>
          <a:stretch/>
        </p:blipFill>
        <p:spPr bwMode="auto">
          <a:xfrm>
            <a:off x="9095780" y="2497200"/>
            <a:ext cx="1572221" cy="689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19" cstate="print"/>
          <a:srcRect/>
          <a:stretch>
            <a:fillRect/>
          </a:stretch>
        </p:blipFill>
        <p:spPr bwMode="auto">
          <a:xfrm>
            <a:off x="5109161" y="5469320"/>
            <a:ext cx="2383560" cy="510269"/>
          </a:xfrm>
          <a:prstGeom prst="rect">
            <a:avLst/>
          </a:prstGeom>
          <a:noFill/>
          <a:ln w="9525">
            <a:noFill/>
            <a:miter lim="800000"/>
            <a:headEnd/>
            <a:tailEnd/>
          </a:ln>
        </p:spPr>
      </p:pic>
      <p:pic>
        <p:nvPicPr>
          <p:cNvPr id="24" name="Picture 19"/>
          <p:cNvPicPr>
            <a:picLocks noChangeAspect="1" noChangeArrowheads="1"/>
          </p:cNvPicPr>
          <p:nvPr/>
        </p:nvPicPr>
        <p:blipFill>
          <a:blip r:embed="rId20" cstate="print"/>
          <a:srcRect/>
          <a:stretch>
            <a:fillRect/>
          </a:stretch>
        </p:blipFill>
        <p:spPr bwMode="auto">
          <a:xfrm>
            <a:off x="6709837" y="3278571"/>
            <a:ext cx="1666875" cy="695325"/>
          </a:xfrm>
          <a:prstGeom prst="rect">
            <a:avLst/>
          </a:prstGeom>
          <a:noFill/>
          <a:ln w="9525">
            <a:noFill/>
            <a:miter lim="800000"/>
            <a:headEnd/>
            <a:tailEnd/>
          </a:ln>
        </p:spPr>
      </p:pic>
      <p:pic>
        <p:nvPicPr>
          <p:cNvPr id="25" name="Picture 24" descr="rolls-royce.jpg"/>
          <p:cNvPicPr>
            <a:picLocks noChangeAspect="1"/>
          </p:cNvPicPr>
          <p:nvPr/>
        </p:nvPicPr>
        <p:blipFill>
          <a:blip r:embed="rId21" cstate="print"/>
          <a:stretch>
            <a:fillRect/>
          </a:stretch>
        </p:blipFill>
        <p:spPr>
          <a:xfrm>
            <a:off x="3964614" y="3353534"/>
            <a:ext cx="1776196" cy="934679"/>
          </a:xfrm>
          <a:prstGeom prst="rect">
            <a:avLst/>
          </a:prstGeom>
        </p:spPr>
      </p:pic>
      <p:pic>
        <p:nvPicPr>
          <p:cNvPr id="26" name="Picture 10"/>
          <p:cNvPicPr>
            <a:picLocks noChangeAspect="1" noChangeArrowheads="1"/>
          </p:cNvPicPr>
          <p:nvPr/>
        </p:nvPicPr>
        <p:blipFill>
          <a:blip r:embed="rId22" cstate="print"/>
          <a:srcRect/>
          <a:stretch>
            <a:fillRect/>
          </a:stretch>
        </p:blipFill>
        <p:spPr bwMode="auto">
          <a:xfrm>
            <a:off x="8501542" y="3832611"/>
            <a:ext cx="1771650" cy="590550"/>
          </a:xfrm>
          <a:prstGeom prst="rect">
            <a:avLst/>
          </a:prstGeom>
          <a:noFill/>
          <a:ln w="9525">
            <a:noFill/>
            <a:miter lim="800000"/>
            <a:headEnd/>
            <a:tailEnd/>
          </a:ln>
        </p:spPr>
      </p:pic>
      <p:pic>
        <p:nvPicPr>
          <p:cNvPr id="27" name="Picture 6"/>
          <p:cNvPicPr>
            <a:picLocks noChangeAspect="1" noChangeArrowheads="1"/>
          </p:cNvPicPr>
          <p:nvPr/>
        </p:nvPicPr>
        <p:blipFill>
          <a:blip r:embed="rId23" cstate="print"/>
          <a:srcRect/>
          <a:stretch>
            <a:fillRect/>
          </a:stretch>
        </p:blipFill>
        <p:spPr bwMode="auto">
          <a:xfrm>
            <a:off x="5625458" y="3921950"/>
            <a:ext cx="1771650" cy="714375"/>
          </a:xfrm>
          <a:prstGeom prst="rect">
            <a:avLst/>
          </a:prstGeom>
          <a:noFill/>
          <a:ln w="9525">
            <a:noFill/>
            <a:miter lim="800000"/>
            <a:headEnd/>
            <a:tailEnd/>
          </a:ln>
        </p:spPr>
      </p:pic>
      <p:pic>
        <p:nvPicPr>
          <p:cNvPr id="28" name="Picture 27" descr="RBS.jpg"/>
          <p:cNvPicPr>
            <a:picLocks noChangeAspect="1"/>
          </p:cNvPicPr>
          <p:nvPr/>
        </p:nvPicPr>
        <p:blipFill>
          <a:blip r:embed="rId24" cstate="print"/>
          <a:stretch>
            <a:fillRect/>
          </a:stretch>
        </p:blipFill>
        <p:spPr>
          <a:xfrm>
            <a:off x="2829557" y="2914506"/>
            <a:ext cx="1064369" cy="792088"/>
          </a:xfrm>
          <a:prstGeom prst="rect">
            <a:avLst/>
          </a:prstGeom>
        </p:spPr>
      </p:pic>
      <p:pic>
        <p:nvPicPr>
          <p:cNvPr id="29" name="Picture 28" descr="Pets at Home.bmp"/>
          <p:cNvPicPr>
            <a:picLocks noChangeAspect="1"/>
          </p:cNvPicPr>
          <p:nvPr/>
        </p:nvPicPr>
        <p:blipFill>
          <a:blip r:embed="rId25" cstate="print"/>
          <a:stretch>
            <a:fillRect/>
          </a:stretch>
        </p:blipFill>
        <p:spPr>
          <a:xfrm>
            <a:off x="4105180" y="2292572"/>
            <a:ext cx="812118" cy="959776"/>
          </a:xfrm>
          <a:prstGeom prst="rect">
            <a:avLst/>
          </a:prstGeom>
        </p:spPr>
      </p:pic>
      <p:pic>
        <p:nvPicPr>
          <p:cNvPr id="30" name="Picture 15"/>
          <p:cNvPicPr>
            <a:picLocks noChangeAspect="1" noChangeArrowheads="1"/>
          </p:cNvPicPr>
          <p:nvPr/>
        </p:nvPicPr>
        <p:blipFill>
          <a:blip r:embed="rId26" cstate="print"/>
          <a:srcRect/>
          <a:stretch>
            <a:fillRect/>
          </a:stretch>
        </p:blipFill>
        <p:spPr bwMode="auto">
          <a:xfrm>
            <a:off x="1912697" y="4519033"/>
            <a:ext cx="1152525" cy="723900"/>
          </a:xfrm>
          <a:prstGeom prst="rect">
            <a:avLst/>
          </a:prstGeom>
          <a:noFill/>
          <a:ln w="9525">
            <a:noFill/>
            <a:miter lim="800000"/>
            <a:headEnd/>
            <a:tailEnd/>
          </a:ln>
        </p:spPr>
      </p:pic>
      <p:pic>
        <p:nvPicPr>
          <p:cNvPr id="31" name="Picture 16"/>
          <p:cNvPicPr>
            <a:picLocks noChangeAspect="1" noChangeArrowheads="1"/>
          </p:cNvPicPr>
          <p:nvPr/>
        </p:nvPicPr>
        <p:blipFill>
          <a:blip r:embed="rId27" cstate="print"/>
          <a:srcRect/>
          <a:stretch>
            <a:fillRect/>
          </a:stretch>
        </p:blipFill>
        <p:spPr bwMode="auto">
          <a:xfrm>
            <a:off x="5436426" y="3151675"/>
            <a:ext cx="752475" cy="457200"/>
          </a:xfrm>
          <a:prstGeom prst="rect">
            <a:avLst/>
          </a:prstGeom>
          <a:noFill/>
          <a:ln w="9525">
            <a:noFill/>
            <a:miter lim="800000"/>
            <a:headEnd/>
            <a:tailEnd/>
          </a:ln>
        </p:spPr>
      </p:pic>
      <p:pic>
        <p:nvPicPr>
          <p:cNvPr id="32" name="Picture 31" descr="Starbucks.bmp"/>
          <p:cNvPicPr>
            <a:picLocks noChangeAspect="1"/>
          </p:cNvPicPr>
          <p:nvPr/>
        </p:nvPicPr>
        <p:blipFill>
          <a:blip r:embed="rId28" cstate="print"/>
          <a:stretch>
            <a:fillRect/>
          </a:stretch>
        </p:blipFill>
        <p:spPr>
          <a:xfrm>
            <a:off x="7948114" y="5340535"/>
            <a:ext cx="956199" cy="935629"/>
          </a:xfrm>
          <a:prstGeom prst="rect">
            <a:avLst/>
          </a:prstGeom>
        </p:spPr>
      </p:pic>
      <p:pic>
        <p:nvPicPr>
          <p:cNvPr id="33" name="Picture 11"/>
          <p:cNvPicPr>
            <a:picLocks noChangeAspect="1" noChangeArrowheads="1"/>
          </p:cNvPicPr>
          <p:nvPr/>
        </p:nvPicPr>
        <p:blipFill>
          <a:blip r:embed="rId29" cstate="print"/>
          <a:srcRect/>
          <a:stretch>
            <a:fillRect/>
          </a:stretch>
        </p:blipFill>
        <p:spPr bwMode="auto">
          <a:xfrm>
            <a:off x="6749321" y="1896455"/>
            <a:ext cx="1752600" cy="276225"/>
          </a:xfrm>
          <a:prstGeom prst="rect">
            <a:avLst/>
          </a:prstGeom>
          <a:noFill/>
          <a:ln w="9525">
            <a:noFill/>
            <a:miter lim="800000"/>
            <a:headEnd/>
            <a:tailEnd/>
          </a:ln>
        </p:spPr>
      </p:pic>
      <p:pic>
        <p:nvPicPr>
          <p:cNvPr id="34" name="Picture 18"/>
          <p:cNvPicPr>
            <a:picLocks noChangeAspect="1" noChangeArrowheads="1"/>
          </p:cNvPicPr>
          <p:nvPr/>
        </p:nvPicPr>
        <p:blipFill>
          <a:blip r:embed="rId30" cstate="print"/>
          <a:srcRect/>
          <a:stretch>
            <a:fillRect/>
          </a:stretch>
        </p:blipFill>
        <p:spPr bwMode="auto">
          <a:xfrm>
            <a:off x="1711860" y="1489976"/>
            <a:ext cx="3057605" cy="821949"/>
          </a:xfrm>
          <a:prstGeom prst="rect">
            <a:avLst/>
          </a:prstGeom>
          <a:noFill/>
          <a:ln w="9525">
            <a:noFill/>
            <a:miter lim="800000"/>
            <a:headEnd/>
            <a:tailEnd/>
          </a:ln>
        </p:spPr>
      </p:pic>
      <p:sp>
        <p:nvSpPr>
          <p:cNvPr id="36" name="Title 1">
            <a:extLst>
              <a:ext uri="{FF2B5EF4-FFF2-40B4-BE49-F238E27FC236}">
                <a16:creationId xmlns:a16="http://schemas.microsoft.com/office/drawing/2014/main" id="{CD7BD6E9-75B0-49BB-9334-671A22D465FA}"/>
              </a:ext>
            </a:extLst>
          </p:cNvPr>
          <p:cNvSpPr>
            <a:spLocks noGrp="1"/>
          </p:cNvSpPr>
          <p:nvPr>
            <p:ph type="ctrTitle"/>
          </p:nvPr>
        </p:nvSpPr>
        <p:spPr/>
        <p:txBody>
          <a:bodyPr>
            <a:noAutofit/>
          </a:bodyPr>
          <a:lstStyle/>
          <a:p>
            <a:pPr eaLnBrk="1" hangingPunct="1"/>
            <a:r>
              <a:rPr lang="en-GB" altLang="en-US" b="1" dirty="0"/>
              <a:t>Which employers offer apprenticeships?</a:t>
            </a:r>
            <a:br>
              <a:rPr lang="en-GB" altLang="en-US" b="1" dirty="0"/>
            </a:br>
            <a:endParaRPr lang="en-GB" altLang="en-US" b="1" dirty="0">
              <a:solidFill>
                <a:srgbClr val="000000"/>
              </a:solidFill>
            </a:endParaRPr>
          </a:p>
        </p:txBody>
      </p:sp>
    </p:spTree>
    <p:extLst>
      <p:ext uri="{BB962C8B-B14F-4D97-AF65-F5344CB8AC3E}">
        <p14:creationId xmlns:p14="http://schemas.microsoft.com/office/powerpoint/2010/main" val="15845461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6397"/>
                                        </p:tgtEl>
                                        <p:attrNameLst>
                                          <p:attrName>style.visibility</p:attrName>
                                        </p:attrNameLst>
                                      </p:cBhvr>
                                      <p:to>
                                        <p:strVal val="visible"/>
                                      </p:to>
                                    </p:set>
                                    <p:animEffect transition="in" filter="fade">
                                      <p:cBhvr>
                                        <p:cTn id="55" dur="500"/>
                                        <p:tgtEl>
                                          <p:spTgt spid="1639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6402"/>
                                        </p:tgtEl>
                                        <p:attrNameLst>
                                          <p:attrName>style.visibility</p:attrName>
                                        </p:attrNameLst>
                                      </p:cBhvr>
                                      <p:to>
                                        <p:strVal val="visible"/>
                                      </p:to>
                                    </p:set>
                                    <p:animEffect transition="in" filter="fade">
                                      <p:cBhvr>
                                        <p:cTn id="59" dur="500"/>
                                        <p:tgtEl>
                                          <p:spTgt spid="1640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403"/>
                                        </p:tgtEl>
                                        <p:attrNameLst>
                                          <p:attrName>style.visibility</p:attrName>
                                        </p:attrNameLst>
                                      </p:cBhvr>
                                      <p:to>
                                        <p:strVal val="visible"/>
                                      </p:to>
                                    </p:set>
                                    <p:animEffect transition="in" filter="fade">
                                      <p:cBhvr>
                                        <p:cTn id="63" dur="500"/>
                                        <p:tgtEl>
                                          <p:spTgt spid="1640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396"/>
                                        </p:tgtEl>
                                        <p:attrNameLst>
                                          <p:attrName>style.visibility</p:attrName>
                                        </p:attrNameLst>
                                      </p:cBhvr>
                                      <p:to>
                                        <p:strVal val="visible"/>
                                      </p:to>
                                    </p:set>
                                    <p:animEffect transition="in" filter="fade">
                                      <p:cBhvr>
                                        <p:cTn id="67" dur="500"/>
                                        <p:tgtEl>
                                          <p:spTgt spid="1639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6400"/>
                                        </p:tgtEl>
                                        <p:attrNameLst>
                                          <p:attrName>style.visibility</p:attrName>
                                        </p:attrNameLst>
                                      </p:cBhvr>
                                      <p:to>
                                        <p:strVal val="visible"/>
                                      </p:to>
                                    </p:set>
                                    <p:animEffect transition="in" filter="fade">
                                      <p:cBhvr>
                                        <p:cTn id="71" dur="500"/>
                                        <p:tgtEl>
                                          <p:spTgt spid="1640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6391"/>
                                        </p:tgtEl>
                                        <p:attrNameLst>
                                          <p:attrName>style.visibility</p:attrName>
                                        </p:attrNameLst>
                                      </p:cBhvr>
                                      <p:to>
                                        <p:strVal val="visible"/>
                                      </p:to>
                                    </p:set>
                                    <p:animEffect transition="in" filter="fade">
                                      <p:cBhvr>
                                        <p:cTn id="75" dur="500"/>
                                        <p:tgtEl>
                                          <p:spTgt spid="1639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6386"/>
                                        </p:tgtEl>
                                        <p:attrNameLst>
                                          <p:attrName>style.visibility</p:attrName>
                                        </p:attrNameLst>
                                      </p:cBhvr>
                                      <p:to>
                                        <p:strVal val="visible"/>
                                      </p:to>
                                    </p:set>
                                    <p:animEffect transition="in" filter="fade">
                                      <p:cBhvr>
                                        <p:cTn id="79" dur="500"/>
                                        <p:tgtEl>
                                          <p:spTgt spid="16386"/>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6387"/>
                                        </p:tgtEl>
                                        <p:attrNameLst>
                                          <p:attrName>style.visibility</p:attrName>
                                        </p:attrNameLst>
                                      </p:cBhvr>
                                      <p:to>
                                        <p:strVal val="visible"/>
                                      </p:to>
                                    </p:set>
                                    <p:animEffect transition="in" filter="fade">
                                      <p:cBhvr>
                                        <p:cTn id="83" dur="500"/>
                                        <p:tgtEl>
                                          <p:spTgt spid="16387"/>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6401"/>
                                        </p:tgtEl>
                                        <p:attrNameLst>
                                          <p:attrName>style.visibility</p:attrName>
                                        </p:attrNameLst>
                                      </p:cBhvr>
                                      <p:to>
                                        <p:strVal val="visible"/>
                                      </p:to>
                                    </p:set>
                                    <p:animEffect transition="in" filter="fade">
                                      <p:cBhvr>
                                        <p:cTn id="87" dur="500"/>
                                        <p:tgtEl>
                                          <p:spTgt spid="1640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6392"/>
                                        </p:tgtEl>
                                        <p:attrNameLst>
                                          <p:attrName>style.visibility</p:attrName>
                                        </p:attrNameLst>
                                      </p:cBhvr>
                                      <p:to>
                                        <p:strVal val="visible"/>
                                      </p:to>
                                    </p:set>
                                    <p:animEffect transition="in" filter="fade">
                                      <p:cBhvr>
                                        <p:cTn id="91" dur="500"/>
                                        <p:tgtEl>
                                          <p:spTgt spid="1639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6388"/>
                                        </p:tgtEl>
                                        <p:attrNameLst>
                                          <p:attrName>style.visibility</p:attrName>
                                        </p:attrNameLst>
                                      </p:cBhvr>
                                      <p:to>
                                        <p:strVal val="visible"/>
                                      </p:to>
                                    </p:set>
                                    <p:animEffect transition="in" filter="fade">
                                      <p:cBhvr>
                                        <p:cTn id="95" dur="500"/>
                                        <p:tgtEl>
                                          <p:spTgt spid="1638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6394"/>
                                        </p:tgtEl>
                                        <p:attrNameLst>
                                          <p:attrName>style.visibility</p:attrName>
                                        </p:attrNameLst>
                                      </p:cBhvr>
                                      <p:to>
                                        <p:strVal val="visible"/>
                                      </p:to>
                                    </p:set>
                                    <p:animEffect transition="in" filter="fade">
                                      <p:cBhvr>
                                        <p:cTn id="99" dur="500"/>
                                        <p:tgtEl>
                                          <p:spTgt spid="16394"/>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6399"/>
                                        </p:tgtEl>
                                        <p:attrNameLst>
                                          <p:attrName>style.visibility</p:attrName>
                                        </p:attrNameLst>
                                      </p:cBhvr>
                                      <p:to>
                                        <p:strVal val="visible"/>
                                      </p:to>
                                    </p:set>
                                    <p:animEffect transition="in" filter="fade">
                                      <p:cBhvr>
                                        <p:cTn id="103" dur="500"/>
                                        <p:tgtEl>
                                          <p:spTgt spid="16399"/>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6389"/>
                                        </p:tgtEl>
                                        <p:attrNameLst>
                                          <p:attrName>style.visibility</p:attrName>
                                        </p:attrNameLst>
                                      </p:cBhvr>
                                      <p:to>
                                        <p:strVal val="visible"/>
                                      </p:to>
                                    </p:set>
                                    <p:animEffect transition="in" filter="fade">
                                      <p:cBhvr>
                                        <p:cTn id="107" dur="500"/>
                                        <p:tgtEl>
                                          <p:spTgt spid="16389"/>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6390"/>
                                        </p:tgtEl>
                                        <p:attrNameLst>
                                          <p:attrName>style.visibility</p:attrName>
                                        </p:attrNameLst>
                                      </p:cBhvr>
                                      <p:to>
                                        <p:strVal val="visible"/>
                                      </p:to>
                                    </p:set>
                                    <p:animEffect transition="in" filter="fade">
                                      <p:cBhvr>
                                        <p:cTn id="111" dur="500"/>
                                        <p:tgtEl>
                                          <p:spTgt spid="16390"/>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6393"/>
                                        </p:tgtEl>
                                        <p:attrNameLst>
                                          <p:attrName>style.visibility</p:attrName>
                                        </p:attrNameLst>
                                      </p:cBhvr>
                                      <p:to>
                                        <p:strVal val="visible"/>
                                      </p:to>
                                    </p:set>
                                    <p:animEffect transition="in" filter="fade">
                                      <p:cBhvr>
                                        <p:cTn id="115"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0713" y="1157626"/>
            <a:ext cx="8070574" cy="4575630"/>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274751" y="1350420"/>
            <a:ext cx="7642498" cy="876202"/>
            <a:chOff x="723900" y="2038350"/>
            <a:chExt cx="7696200" cy="381000"/>
          </a:xfrm>
        </p:grpSpPr>
        <p:sp>
          <p:nvSpPr>
            <p:cNvPr id="2" name="Rectangle 1"/>
            <p:cNvSpPr/>
            <p:nvPr/>
          </p:nvSpPr>
          <p:spPr>
            <a:xfrm>
              <a:off x="723900" y="2038350"/>
              <a:ext cx="76962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900" y="2038350"/>
              <a:ext cx="7696200" cy="227206"/>
            </a:xfrm>
            <a:prstGeom prst="rect">
              <a:avLst/>
            </a:prstGeom>
            <a:noFill/>
          </p:spPr>
          <p:txBody>
            <a:bodyPr wrap="square" rtlCol="0">
              <a:spAutoFit/>
            </a:bodyPr>
            <a:lstStyle/>
            <a:p>
              <a:pPr algn="ctr">
                <a:lnSpc>
                  <a:spcPct val="13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LEVEL</a:t>
              </a:r>
            </a:p>
          </p:txBody>
        </p:sp>
      </p:grpSp>
      <p:grpSp>
        <p:nvGrpSpPr>
          <p:cNvPr id="81" name="Group 80"/>
          <p:cNvGrpSpPr/>
          <p:nvPr/>
        </p:nvGrpSpPr>
        <p:grpSpPr>
          <a:xfrm>
            <a:off x="2271957" y="4657624"/>
            <a:ext cx="7678453" cy="830780"/>
            <a:chOff x="723900" y="2038350"/>
            <a:chExt cx="7696200" cy="381000"/>
          </a:xfrm>
        </p:grpSpPr>
        <p:sp>
          <p:nvSpPr>
            <p:cNvPr id="82" name="Rectangle 81"/>
            <p:cNvSpPr/>
            <p:nvPr/>
          </p:nvSpPr>
          <p:spPr>
            <a:xfrm>
              <a:off x="723900" y="2038350"/>
              <a:ext cx="76962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723900" y="2038350"/>
              <a:ext cx="7696200" cy="239628"/>
            </a:xfrm>
            <a:prstGeom prst="rect">
              <a:avLst/>
            </a:prstGeom>
            <a:noFill/>
          </p:spPr>
          <p:txBody>
            <a:bodyPr wrap="square" rtlCol="0">
              <a:spAutoFit/>
            </a:bodyPr>
            <a:lstStyle/>
            <a:p>
              <a:pPr algn="ctr">
                <a:lnSpc>
                  <a:spcPct val="13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SKILLS, KNOWLEDGE &amp; BEHAVIOURS</a:t>
              </a:r>
            </a:p>
          </p:txBody>
        </p:sp>
      </p:grpSp>
      <p:grpSp>
        <p:nvGrpSpPr>
          <p:cNvPr id="6" name="Group 5"/>
          <p:cNvGrpSpPr/>
          <p:nvPr/>
        </p:nvGrpSpPr>
        <p:grpSpPr>
          <a:xfrm>
            <a:off x="2274215" y="2387619"/>
            <a:ext cx="1799359" cy="2100673"/>
            <a:chOff x="1465069" y="2428875"/>
            <a:chExt cx="1409878" cy="1600200"/>
          </a:xfrm>
        </p:grpSpPr>
        <p:grpSp>
          <p:nvGrpSpPr>
            <p:cNvPr id="69" name="Group 68"/>
            <p:cNvGrpSpPr/>
            <p:nvPr/>
          </p:nvGrpSpPr>
          <p:grpSpPr>
            <a:xfrm>
              <a:off x="1465069" y="2428875"/>
              <a:ext cx="1409878" cy="1600200"/>
              <a:chOff x="722928" y="819150"/>
              <a:chExt cx="7697172" cy="1600200"/>
            </a:xfrm>
          </p:grpSpPr>
          <p:sp>
            <p:nvSpPr>
              <p:cNvPr id="70" name="Rectangle 69"/>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22928" y="1598579"/>
                <a:ext cx="7696201" cy="703352"/>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Intermediate </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2</a:t>
                </a:r>
              </a:p>
            </p:txBody>
          </p:sp>
        </p:grpSp>
        <p:sp>
          <p:nvSpPr>
            <p:cNvPr id="84" name="Freeform 23"/>
            <p:cNvSpPr>
              <a:spLocks noEditPoints="1"/>
            </p:cNvSpPr>
            <p:nvPr/>
          </p:nvSpPr>
          <p:spPr bwMode="auto">
            <a:xfrm>
              <a:off x="1896521" y="2647787"/>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6"/>
          <p:cNvGrpSpPr/>
          <p:nvPr/>
        </p:nvGrpSpPr>
        <p:grpSpPr>
          <a:xfrm>
            <a:off x="4233510" y="2387618"/>
            <a:ext cx="1799131" cy="2079292"/>
            <a:chOff x="3084141" y="2428875"/>
            <a:chExt cx="1409878" cy="1600200"/>
          </a:xfrm>
        </p:grpSpPr>
        <p:grpSp>
          <p:nvGrpSpPr>
            <p:cNvPr id="72" name="Group 71"/>
            <p:cNvGrpSpPr/>
            <p:nvPr/>
          </p:nvGrpSpPr>
          <p:grpSpPr>
            <a:xfrm>
              <a:off x="3084141" y="2428875"/>
              <a:ext cx="1409878" cy="1600200"/>
              <a:chOff x="722928" y="819150"/>
              <a:chExt cx="7697172" cy="1600200"/>
            </a:xfrm>
          </p:grpSpPr>
          <p:sp>
            <p:nvSpPr>
              <p:cNvPr id="73" name="Rectangle 72"/>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22928" y="1591722"/>
                <a:ext cx="7696201" cy="710584"/>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Advanced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3</a:t>
                </a:r>
              </a:p>
            </p:txBody>
          </p:sp>
        </p:grpSp>
        <p:sp>
          <p:nvSpPr>
            <p:cNvPr id="85" name="Freeform 23"/>
            <p:cNvSpPr>
              <a:spLocks noEditPoints="1"/>
            </p:cNvSpPr>
            <p:nvPr/>
          </p:nvSpPr>
          <p:spPr bwMode="auto">
            <a:xfrm>
              <a:off x="3515593" y="2647786"/>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6173761" y="2394410"/>
            <a:ext cx="1798904" cy="2063309"/>
            <a:chOff x="4703034" y="2428875"/>
            <a:chExt cx="1409879" cy="1600200"/>
          </a:xfrm>
        </p:grpSpPr>
        <p:grpSp>
          <p:nvGrpSpPr>
            <p:cNvPr id="75" name="Group 74"/>
            <p:cNvGrpSpPr/>
            <p:nvPr/>
          </p:nvGrpSpPr>
          <p:grpSpPr>
            <a:xfrm>
              <a:off x="4703034" y="2428875"/>
              <a:ext cx="1409879" cy="1600200"/>
              <a:chOff x="722924" y="819150"/>
              <a:chExt cx="7697176" cy="1600200"/>
            </a:xfrm>
          </p:grpSpPr>
          <p:sp>
            <p:nvSpPr>
              <p:cNvPr id="76" name="Rectangle 75"/>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22924" y="1615134"/>
                <a:ext cx="7696201" cy="716089"/>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Higher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4-7</a:t>
                </a:r>
              </a:p>
            </p:txBody>
          </p:sp>
        </p:grpSp>
        <p:sp>
          <p:nvSpPr>
            <p:cNvPr id="86" name="Freeform 23"/>
            <p:cNvSpPr>
              <a:spLocks noEditPoints="1"/>
            </p:cNvSpPr>
            <p:nvPr/>
          </p:nvSpPr>
          <p:spPr bwMode="auto">
            <a:xfrm>
              <a:off x="5134487" y="2647785"/>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8102300" y="2369276"/>
            <a:ext cx="1848342" cy="2097635"/>
            <a:chOff x="6324600" y="2428875"/>
            <a:chExt cx="1409878" cy="1600200"/>
          </a:xfrm>
        </p:grpSpPr>
        <p:grpSp>
          <p:nvGrpSpPr>
            <p:cNvPr id="78" name="Group 77"/>
            <p:cNvGrpSpPr/>
            <p:nvPr/>
          </p:nvGrpSpPr>
          <p:grpSpPr>
            <a:xfrm>
              <a:off x="6324600" y="2428875"/>
              <a:ext cx="1409878" cy="1600200"/>
              <a:chOff x="722928" y="819150"/>
              <a:chExt cx="7697172" cy="1600200"/>
            </a:xfrm>
          </p:grpSpPr>
          <p:sp>
            <p:nvSpPr>
              <p:cNvPr id="79" name="Rectangle 78"/>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22928" y="1598959"/>
                <a:ext cx="7696202" cy="704371"/>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Degree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6 &amp; 7</a:t>
                </a:r>
              </a:p>
            </p:txBody>
          </p:sp>
        </p:grpSp>
        <p:sp>
          <p:nvSpPr>
            <p:cNvPr id="87" name="Freeform 23"/>
            <p:cNvSpPr>
              <a:spLocks noEditPoints="1"/>
            </p:cNvSpPr>
            <p:nvPr/>
          </p:nvSpPr>
          <p:spPr bwMode="auto">
            <a:xfrm>
              <a:off x="6756052" y="2647108"/>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Title 1">
            <a:extLst>
              <a:ext uri="{FF2B5EF4-FFF2-40B4-BE49-F238E27FC236}">
                <a16:creationId xmlns:a16="http://schemas.microsoft.com/office/drawing/2014/main" id="{85FEEE60-FFAC-4AA1-B59E-45B6049CEDA1}"/>
              </a:ext>
            </a:extLst>
          </p:cNvPr>
          <p:cNvSpPr txBox="1">
            <a:spLocks/>
          </p:cNvSpPr>
          <p:nvPr/>
        </p:nvSpPr>
        <p:spPr>
          <a:xfrm>
            <a:off x="1883532" y="368661"/>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dirty="0"/>
              <a:t>The levels of apprenticeships</a:t>
            </a:r>
          </a:p>
        </p:txBody>
      </p:sp>
    </p:spTree>
    <p:extLst>
      <p:ext uri="{BB962C8B-B14F-4D97-AF65-F5344CB8AC3E}">
        <p14:creationId xmlns:p14="http://schemas.microsoft.com/office/powerpoint/2010/main" val="812546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F03E68D-A07D-479D-9CA4-7C4E812FCE7B}"/>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a:solidFill>
                  <a:srgbClr val="FFFFFF"/>
                </a:solidFill>
                <a:latin typeface="+mj-lt"/>
                <a:ea typeface="+mj-ea"/>
                <a:cs typeface="+mj-cs"/>
              </a:rPr>
              <a:t>Salary</a:t>
            </a:r>
          </a:p>
        </p:txBody>
      </p:sp>
      <p:sp>
        <p:nvSpPr>
          <p:cNvPr id="5" name="TextBox 4">
            <a:extLst>
              <a:ext uri="{FF2B5EF4-FFF2-40B4-BE49-F238E27FC236}">
                <a16:creationId xmlns:a16="http://schemas.microsoft.com/office/drawing/2014/main" id="{3B17CC2F-9A19-47B7-ACC5-CB7CD4F637F2}"/>
              </a:ext>
            </a:extLst>
          </p:cNvPr>
          <p:cNvSpPr txBox="1"/>
          <p:nvPr/>
        </p:nvSpPr>
        <p:spPr>
          <a:xfrm>
            <a:off x="1424904" y="2494450"/>
            <a:ext cx="4053545" cy="3985863"/>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200" dirty="0"/>
              <a:t>These are MINIMUM wages, employers can choose to pay more (and often do) in order to get the best candidates.</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Apprenticeships are very competitive though and  even if a college offers your child a place, they really need to find their own employer to guarantee being able to take it up. </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Be aware, child benefit does stop if your child gets an apprenticeship.  </a:t>
            </a:r>
          </a:p>
        </p:txBody>
      </p:sp>
      <p:sp>
        <p:nvSpPr>
          <p:cNvPr id="23" name="TextBox 22">
            <a:extLst>
              <a:ext uri="{FF2B5EF4-FFF2-40B4-BE49-F238E27FC236}">
                <a16:creationId xmlns:a16="http://schemas.microsoft.com/office/drawing/2014/main" id="{E763ACEA-3AFD-4E84-BBC1-841FEB13D114}"/>
              </a:ext>
            </a:extLst>
          </p:cNvPr>
          <p:cNvSpPr txBox="1"/>
          <p:nvPr/>
        </p:nvSpPr>
        <p:spPr>
          <a:xfrm>
            <a:off x="5784031" y="2473883"/>
            <a:ext cx="6096000" cy="3785652"/>
          </a:xfrm>
          <a:prstGeom prst="rect">
            <a:avLst/>
          </a:prstGeom>
          <a:solidFill>
            <a:schemeClr val="accent4">
              <a:lumMod val="20000"/>
              <a:lumOff val="80000"/>
            </a:schemeClr>
          </a:solidFill>
        </p:spPr>
        <p:txBody>
          <a:bodyPr wrap="square">
            <a:spAutoFit/>
          </a:bodyPr>
          <a:lstStyle/>
          <a:p>
            <a:pPr algn="l" fontAlgn="base"/>
            <a:r>
              <a:rPr lang="en-GB" sz="2000" b="1" i="0" dirty="0">
                <a:solidFill>
                  <a:srgbClr val="0B0C0C"/>
                </a:solidFill>
                <a:effectLst/>
                <a:latin typeface="nta"/>
              </a:rPr>
              <a:t>Aged 16 to 18</a:t>
            </a:r>
          </a:p>
          <a:p>
            <a:pPr algn="l"/>
            <a:r>
              <a:rPr lang="en-GB" sz="2000" b="0" i="0" dirty="0">
                <a:solidFill>
                  <a:srgbClr val="0B0C0C"/>
                </a:solidFill>
                <a:effectLst/>
                <a:latin typeface="nta"/>
              </a:rPr>
              <a:t>The current </a:t>
            </a:r>
            <a:r>
              <a:rPr lang="en-GB" sz="2000" b="0" i="0" dirty="0">
                <a:solidFill>
                  <a:srgbClr val="4C2C92"/>
                </a:solidFill>
                <a:effectLst/>
                <a:latin typeface="nta"/>
              </a:rPr>
              <a:t>National Minimum Wage rate</a:t>
            </a:r>
            <a:r>
              <a:rPr lang="en-GB" sz="2000" b="0" i="0" dirty="0">
                <a:solidFill>
                  <a:srgbClr val="0B0C0C"/>
                </a:solidFill>
                <a:effectLst/>
                <a:latin typeface="nta"/>
              </a:rPr>
              <a:t> for an apprentice is £4.15 per hour.</a:t>
            </a:r>
          </a:p>
          <a:p>
            <a:pPr algn="l"/>
            <a:endParaRPr lang="en-GB" sz="2000" b="0" i="0" dirty="0">
              <a:solidFill>
                <a:srgbClr val="0B0C0C"/>
              </a:solidFill>
              <a:effectLst/>
              <a:latin typeface="nta"/>
            </a:endParaRPr>
          </a:p>
          <a:p>
            <a:pPr algn="l" fontAlgn="base"/>
            <a:r>
              <a:rPr lang="en-GB" sz="2000" b="1" i="0" dirty="0">
                <a:solidFill>
                  <a:srgbClr val="0B0C0C"/>
                </a:solidFill>
                <a:effectLst/>
                <a:latin typeface="nta"/>
              </a:rPr>
              <a:t>Aged 19 or over and in their first year</a:t>
            </a:r>
          </a:p>
          <a:p>
            <a:pPr algn="l"/>
            <a:r>
              <a:rPr lang="en-GB" sz="2000" b="0" i="0" dirty="0">
                <a:solidFill>
                  <a:srgbClr val="0B0C0C"/>
                </a:solidFill>
                <a:effectLst/>
                <a:latin typeface="nta"/>
              </a:rPr>
              <a:t>The current </a:t>
            </a:r>
            <a:r>
              <a:rPr lang="en-GB" sz="2000" b="0" i="0" dirty="0">
                <a:solidFill>
                  <a:srgbClr val="4C2C92"/>
                </a:solidFill>
                <a:effectLst/>
                <a:latin typeface="nta"/>
              </a:rPr>
              <a:t>National Minimum Wage rate</a:t>
            </a:r>
            <a:r>
              <a:rPr lang="en-GB" sz="2000" b="0" i="0" dirty="0">
                <a:solidFill>
                  <a:srgbClr val="0B0C0C"/>
                </a:solidFill>
                <a:effectLst/>
                <a:latin typeface="nta"/>
              </a:rPr>
              <a:t> for an apprentice is £4.15 per hour.</a:t>
            </a:r>
          </a:p>
          <a:p>
            <a:pPr algn="l"/>
            <a:endParaRPr lang="en-GB" sz="2000" b="0" i="0" dirty="0">
              <a:solidFill>
                <a:srgbClr val="0B0C0C"/>
              </a:solidFill>
              <a:effectLst/>
              <a:latin typeface="nta"/>
            </a:endParaRPr>
          </a:p>
          <a:p>
            <a:pPr algn="l" fontAlgn="base"/>
            <a:r>
              <a:rPr lang="en-GB" sz="2000" b="1" i="0" dirty="0">
                <a:solidFill>
                  <a:srgbClr val="0B0C0C"/>
                </a:solidFill>
                <a:effectLst/>
                <a:latin typeface="nta"/>
              </a:rPr>
              <a:t>Aged 19 or over and have completed their first year</a:t>
            </a:r>
          </a:p>
          <a:p>
            <a:pPr algn="l"/>
            <a:r>
              <a:rPr lang="en-GB" sz="2000" dirty="0">
                <a:solidFill>
                  <a:srgbClr val="0B0C0C"/>
                </a:solidFill>
                <a:latin typeface="nta"/>
              </a:rPr>
              <a:t>Age 19 to 20 £6.45</a:t>
            </a:r>
          </a:p>
          <a:p>
            <a:pPr algn="l"/>
            <a:r>
              <a:rPr lang="en-GB" sz="2000" b="0" i="0" dirty="0">
                <a:solidFill>
                  <a:srgbClr val="0B0C0C"/>
                </a:solidFill>
                <a:effectLst/>
                <a:latin typeface="nta"/>
              </a:rPr>
              <a:t>Age 21 to 24 £8.20</a:t>
            </a:r>
          </a:p>
          <a:p>
            <a:pPr algn="l"/>
            <a:r>
              <a:rPr lang="en-GB" sz="2000" dirty="0">
                <a:solidFill>
                  <a:srgbClr val="0B0C0C"/>
                </a:solidFill>
                <a:latin typeface="nta"/>
              </a:rPr>
              <a:t>Age 25 and over £8.72</a:t>
            </a:r>
            <a:endParaRPr lang="en-GB" sz="2000" b="0" i="0" dirty="0">
              <a:solidFill>
                <a:srgbClr val="0B0C0C"/>
              </a:solidFill>
              <a:effectLst/>
              <a:latin typeface="nta"/>
            </a:endParaRPr>
          </a:p>
        </p:txBody>
      </p:sp>
    </p:spTree>
    <p:extLst>
      <p:ext uri="{BB962C8B-B14F-4D97-AF65-F5344CB8AC3E}">
        <p14:creationId xmlns:p14="http://schemas.microsoft.com/office/powerpoint/2010/main" val="42110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468FFD0-C56E-4945-9D4E-7E90B5920C9B}"/>
              </a:ext>
            </a:extLst>
          </p:cNvPr>
          <p:cNvSpPr>
            <a:spLocks noGrp="1"/>
          </p:cNvSpPr>
          <p:nvPr>
            <p:ph type="ctrTitle"/>
          </p:nvPr>
        </p:nvSpPr>
        <p:spPr>
          <a:xfrm>
            <a:off x="1870997" y="1607809"/>
            <a:ext cx="9236026" cy="2876680"/>
          </a:xfrm>
        </p:spPr>
        <p:txBody>
          <a:bodyPr anchor="b">
            <a:normAutofit/>
          </a:bodyPr>
          <a:lstStyle/>
          <a:p>
            <a:pPr algn="l"/>
            <a:r>
              <a:rPr lang="en-GB" sz="6600">
                <a:solidFill>
                  <a:srgbClr val="FFFFFF"/>
                </a:solidFill>
              </a:rPr>
              <a:t>Labour Market</a:t>
            </a:r>
          </a:p>
        </p:txBody>
      </p:sp>
      <p:sp>
        <p:nvSpPr>
          <p:cNvPr id="3" name="Subtitle 2">
            <a:extLst>
              <a:ext uri="{FF2B5EF4-FFF2-40B4-BE49-F238E27FC236}">
                <a16:creationId xmlns:a16="http://schemas.microsoft.com/office/drawing/2014/main" id="{12BCE064-9303-49DE-986E-A74672EF281E}"/>
              </a:ext>
            </a:extLst>
          </p:cNvPr>
          <p:cNvSpPr>
            <a:spLocks noGrp="1"/>
          </p:cNvSpPr>
          <p:nvPr>
            <p:ph type="subTitle" idx="1"/>
          </p:nvPr>
        </p:nvSpPr>
        <p:spPr>
          <a:xfrm>
            <a:off x="1987499" y="4810308"/>
            <a:ext cx="9003022" cy="1076551"/>
          </a:xfrm>
        </p:spPr>
        <p:txBody>
          <a:bodyPr>
            <a:normAutofit/>
          </a:bodyPr>
          <a:lstStyle/>
          <a:p>
            <a:pPr algn="l"/>
            <a:endParaRPr lang="en-GB"/>
          </a:p>
        </p:txBody>
      </p:sp>
    </p:spTree>
    <p:extLst>
      <p:ext uri="{BB962C8B-B14F-4D97-AF65-F5344CB8AC3E}">
        <p14:creationId xmlns:p14="http://schemas.microsoft.com/office/powerpoint/2010/main" val="31582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FD1C034-7B53-4582-BAC9-4688E88EC293}"/>
              </a:ext>
            </a:extLst>
          </p:cNvPr>
          <p:cNvSpPr>
            <a:spLocks noGrp="1"/>
          </p:cNvSpPr>
          <p:nvPr>
            <p:ph type="title"/>
          </p:nvPr>
        </p:nvSpPr>
        <p:spPr>
          <a:xfrm>
            <a:off x="964760" y="804328"/>
            <a:ext cx="6091312" cy="1205821"/>
          </a:xfrm>
        </p:spPr>
        <p:txBody>
          <a:bodyPr>
            <a:normAutofit/>
          </a:bodyPr>
          <a:lstStyle/>
          <a:p>
            <a:r>
              <a:rPr lang="en-GB" sz="4000" dirty="0">
                <a:solidFill>
                  <a:srgbClr val="FEFFFF"/>
                </a:solidFill>
              </a:rPr>
              <a:t>Welcome</a:t>
            </a:r>
          </a:p>
        </p:txBody>
      </p:sp>
      <p:pic>
        <p:nvPicPr>
          <p:cNvPr id="6" name="Picture 5">
            <a:extLst>
              <a:ext uri="{FF2B5EF4-FFF2-40B4-BE49-F238E27FC236}">
                <a16:creationId xmlns:a16="http://schemas.microsoft.com/office/drawing/2014/main" id="{D9124347-DB4B-4899-AC20-66D799A49948}"/>
              </a:ext>
            </a:extLst>
          </p:cNvPr>
          <p:cNvPicPr>
            <a:picLocks noChangeAspect="1"/>
          </p:cNvPicPr>
          <p:nvPr/>
        </p:nvPicPr>
        <p:blipFill>
          <a:blip r:embed="rId3"/>
          <a:stretch>
            <a:fillRect/>
          </a:stretch>
        </p:blipFill>
        <p:spPr>
          <a:xfrm>
            <a:off x="8776556" y="5065269"/>
            <a:ext cx="2821456" cy="1170959"/>
          </a:xfrm>
          <a:prstGeom prst="rect">
            <a:avLst/>
          </a:prstGeom>
        </p:spPr>
      </p:pic>
      <p:sp>
        <p:nvSpPr>
          <p:cNvPr id="3" name="Content Placeholder 2">
            <a:extLst>
              <a:ext uri="{FF2B5EF4-FFF2-40B4-BE49-F238E27FC236}">
                <a16:creationId xmlns:a16="http://schemas.microsoft.com/office/drawing/2014/main" id="{6205B484-F1DB-41C9-95D8-E83C8C280672}"/>
              </a:ext>
            </a:extLst>
          </p:cNvPr>
          <p:cNvSpPr>
            <a:spLocks noGrp="1"/>
          </p:cNvSpPr>
          <p:nvPr>
            <p:ph idx="1"/>
          </p:nvPr>
        </p:nvSpPr>
        <p:spPr>
          <a:xfrm>
            <a:off x="1282189" y="2494450"/>
            <a:ext cx="5773883" cy="3563159"/>
          </a:xfrm>
        </p:spPr>
        <p:txBody>
          <a:bodyPr>
            <a:normAutofit/>
          </a:bodyPr>
          <a:lstStyle/>
          <a:p>
            <a:r>
              <a:rPr lang="en-GB" sz="2400"/>
              <a:t>Michelle Hogan from Own Futures </a:t>
            </a:r>
          </a:p>
          <a:p>
            <a:pPr marL="0" indent="0">
              <a:buNone/>
            </a:pPr>
            <a:endParaRPr lang="en-GB" sz="2400"/>
          </a:p>
          <a:p>
            <a:r>
              <a:rPr lang="en-GB" sz="2400"/>
              <a:t>Simon Wakefield from Park Lane  </a:t>
            </a:r>
          </a:p>
          <a:p>
            <a:pPr marL="0" indent="0">
              <a:buNone/>
            </a:pPr>
            <a:endParaRPr lang="en-GB" sz="2400"/>
          </a:p>
          <a:p>
            <a:r>
              <a:rPr lang="en-GB" sz="2400"/>
              <a:t>Hilary Fletcher from C&amp;K Careers </a:t>
            </a:r>
          </a:p>
          <a:p>
            <a:pPr marL="0" indent="0">
              <a:buNone/>
            </a:pPr>
            <a:endParaRPr lang="en-GB" sz="2400"/>
          </a:p>
        </p:txBody>
      </p:sp>
      <p:pic>
        <p:nvPicPr>
          <p:cNvPr id="4" name="Picture 3" descr="A picture containing table&#10;&#10;Description automatically generated">
            <a:extLst>
              <a:ext uri="{FF2B5EF4-FFF2-40B4-BE49-F238E27FC236}">
                <a16:creationId xmlns:a16="http://schemas.microsoft.com/office/drawing/2014/main" id="{7C7B4154-42DC-4D2B-86CD-5C215098D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220" y="3027616"/>
            <a:ext cx="1676466" cy="1676466"/>
          </a:xfrm>
          <a:prstGeom prst="rect">
            <a:avLst/>
          </a:prstGeom>
        </p:spPr>
      </p:pic>
      <p:pic>
        <p:nvPicPr>
          <p:cNvPr id="5" name="Picture 4" descr="A picture containing food, drawing&#10;&#10;Description automatically generated">
            <a:extLst>
              <a:ext uri="{FF2B5EF4-FFF2-40B4-BE49-F238E27FC236}">
                <a16:creationId xmlns:a16="http://schemas.microsoft.com/office/drawing/2014/main" id="{93A7E496-D314-4343-8853-06342E2EB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0633" y="888408"/>
            <a:ext cx="1833639" cy="1324804"/>
          </a:xfrm>
          <a:prstGeom prst="rect">
            <a:avLst/>
          </a:prstGeom>
        </p:spPr>
      </p:pic>
    </p:spTree>
    <p:extLst>
      <p:ext uri="{BB962C8B-B14F-4D97-AF65-F5344CB8AC3E}">
        <p14:creationId xmlns:p14="http://schemas.microsoft.com/office/powerpoint/2010/main" val="262692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E82BFB-F509-4C16-8F0B-22A09B7F6A6F}"/>
              </a:ext>
            </a:extLst>
          </p:cNvPr>
          <p:cNvPicPr>
            <a:picLocks noChangeAspect="1"/>
          </p:cNvPicPr>
          <p:nvPr/>
        </p:nvPicPr>
        <p:blipFill>
          <a:blip r:embed="rId3"/>
          <a:stretch>
            <a:fillRect/>
          </a:stretch>
        </p:blipFill>
        <p:spPr>
          <a:xfrm>
            <a:off x="643467" y="1207093"/>
            <a:ext cx="10905066" cy="4443814"/>
          </a:xfrm>
          <a:prstGeom prst="rect">
            <a:avLst/>
          </a:prstGeom>
        </p:spPr>
      </p:pic>
    </p:spTree>
    <p:extLst>
      <p:ext uri="{BB962C8B-B14F-4D97-AF65-F5344CB8AC3E}">
        <p14:creationId xmlns:p14="http://schemas.microsoft.com/office/powerpoint/2010/main" val="321522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E3DBDD-F5B2-4571-8C2B-856DBBA96321}"/>
              </a:ext>
            </a:extLst>
          </p:cNvPr>
          <p:cNvPicPr>
            <a:picLocks noChangeAspect="1"/>
          </p:cNvPicPr>
          <p:nvPr/>
        </p:nvPicPr>
        <p:blipFill>
          <a:blip r:embed="rId2"/>
          <a:stretch>
            <a:fillRect/>
          </a:stretch>
        </p:blipFill>
        <p:spPr>
          <a:xfrm>
            <a:off x="450166" y="408478"/>
            <a:ext cx="11516135" cy="6161134"/>
          </a:xfrm>
          <a:prstGeom prst="rect">
            <a:avLst/>
          </a:prstGeom>
        </p:spPr>
      </p:pic>
    </p:spTree>
    <p:extLst>
      <p:ext uri="{BB962C8B-B14F-4D97-AF65-F5344CB8AC3E}">
        <p14:creationId xmlns:p14="http://schemas.microsoft.com/office/powerpoint/2010/main" val="275399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E0211539-2A6E-4AED-B1E6-F5BC299A24DC}"/>
              </a:ext>
            </a:extLst>
          </p:cNvPr>
          <p:cNvSpPr>
            <a:spLocks noGrp="1"/>
          </p:cNvSpPr>
          <p:nvPr>
            <p:ph type="ctrTitle"/>
          </p:nvPr>
        </p:nvSpPr>
        <p:spPr>
          <a:xfrm>
            <a:off x="1870997" y="1607809"/>
            <a:ext cx="9236026" cy="2876680"/>
          </a:xfrm>
        </p:spPr>
        <p:txBody>
          <a:bodyPr anchor="b">
            <a:normAutofit/>
          </a:bodyPr>
          <a:lstStyle/>
          <a:p>
            <a:pPr algn="l"/>
            <a:r>
              <a:rPr lang="en-GB" sz="6600">
                <a:solidFill>
                  <a:srgbClr val="FFFFFF"/>
                </a:solidFill>
              </a:rPr>
              <a:t>Support for your child during Year 11</a:t>
            </a:r>
          </a:p>
        </p:txBody>
      </p:sp>
      <p:sp>
        <p:nvSpPr>
          <p:cNvPr id="5" name="Subtitle 4">
            <a:extLst>
              <a:ext uri="{FF2B5EF4-FFF2-40B4-BE49-F238E27FC236}">
                <a16:creationId xmlns:a16="http://schemas.microsoft.com/office/drawing/2014/main" id="{BAF83CE2-46D8-48EE-A47E-B414AC023143}"/>
              </a:ext>
            </a:extLst>
          </p:cNvPr>
          <p:cNvSpPr>
            <a:spLocks noGrp="1"/>
          </p:cNvSpPr>
          <p:nvPr>
            <p:ph type="subTitle" idx="1"/>
          </p:nvPr>
        </p:nvSpPr>
        <p:spPr>
          <a:xfrm>
            <a:off x="1987499" y="4810308"/>
            <a:ext cx="9003022" cy="1076551"/>
          </a:xfrm>
        </p:spPr>
        <p:txBody>
          <a:bodyPr>
            <a:normAutofit/>
          </a:bodyPr>
          <a:lstStyle/>
          <a:p>
            <a:pPr algn="l"/>
            <a:endParaRPr lang="en-GB"/>
          </a:p>
        </p:txBody>
      </p:sp>
    </p:spTree>
    <p:extLst>
      <p:ext uri="{BB962C8B-B14F-4D97-AF65-F5344CB8AC3E}">
        <p14:creationId xmlns:p14="http://schemas.microsoft.com/office/powerpoint/2010/main" val="400279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34656FD-038B-4FDF-B96E-8E6FBF3498B0}"/>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So what support will you and your child get?</a:t>
            </a:r>
          </a:p>
        </p:txBody>
      </p:sp>
      <p:sp>
        <p:nvSpPr>
          <p:cNvPr id="3" name="Content Placeholder 2">
            <a:extLst>
              <a:ext uri="{FF2B5EF4-FFF2-40B4-BE49-F238E27FC236}">
                <a16:creationId xmlns:a16="http://schemas.microsoft.com/office/drawing/2014/main" id="{AFE4CAF2-E818-451D-BA37-A4A7CA050AE7}"/>
              </a:ext>
            </a:extLst>
          </p:cNvPr>
          <p:cNvSpPr>
            <a:spLocks noGrp="1"/>
          </p:cNvSpPr>
          <p:nvPr>
            <p:ph idx="1"/>
          </p:nvPr>
        </p:nvSpPr>
        <p:spPr>
          <a:xfrm>
            <a:off x="1367624" y="2490436"/>
            <a:ext cx="9855579" cy="4121379"/>
          </a:xfrm>
        </p:spPr>
        <p:txBody>
          <a:bodyPr anchor="ctr">
            <a:normAutofit lnSpcReduction="10000"/>
          </a:bodyPr>
          <a:lstStyle/>
          <a:p>
            <a:r>
              <a:rPr lang="en-GB" sz="2400" dirty="0"/>
              <a:t>At least one, one-to-one meeting with Park Lane’s C&amp;K Careers Advisor</a:t>
            </a:r>
          </a:p>
          <a:p>
            <a:r>
              <a:rPr lang="en-GB" sz="2400" dirty="0"/>
              <a:t>Support with completing application forms and submitting them</a:t>
            </a:r>
          </a:p>
          <a:p>
            <a:r>
              <a:rPr lang="en-GB" sz="2400" dirty="0"/>
              <a:t>C&amp;K Advisor available during virtual parents evening </a:t>
            </a:r>
          </a:p>
          <a:p>
            <a:r>
              <a:rPr lang="en-GB" sz="2400" dirty="0"/>
              <a:t>Post-16 Options morning where information about routes, levels and choices will be explained</a:t>
            </a:r>
          </a:p>
          <a:p>
            <a:r>
              <a:rPr lang="en-GB" sz="2400" dirty="0"/>
              <a:t>Get Organised book with information in about open evenings, application deadlines, courses on offer</a:t>
            </a:r>
          </a:p>
          <a:p>
            <a:r>
              <a:rPr lang="en-GB" sz="2400" dirty="0"/>
              <a:t>Support with writing a CV and personal statement – particularly if applying for an apprenticeship</a:t>
            </a:r>
          </a:p>
          <a:p>
            <a:r>
              <a:rPr lang="en-GB" sz="2400" dirty="0"/>
              <a:t>Post-16 options afternoon, Careers Convention, Apprenticeship Day, Mock Interviews</a:t>
            </a:r>
          </a:p>
          <a:p>
            <a:pPr marL="0" indent="0">
              <a:buNone/>
            </a:pPr>
            <a:endParaRPr lang="en-GB" sz="1900" dirty="0"/>
          </a:p>
        </p:txBody>
      </p:sp>
    </p:spTree>
    <p:extLst>
      <p:ext uri="{BB962C8B-B14F-4D97-AF65-F5344CB8AC3E}">
        <p14:creationId xmlns:p14="http://schemas.microsoft.com/office/powerpoint/2010/main" val="274600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61B2A32-3448-4F09-A018-AD9D605DB9DD}"/>
              </a:ext>
            </a:extLst>
          </p:cNvPr>
          <p:cNvSpPr>
            <a:spLocks noGrp="1"/>
          </p:cNvSpPr>
          <p:nvPr>
            <p:ph type="ctrTitle"/>
          </p:nvPr>
        </p:nvSpPr>
        <p:spPr>
          <a:xfrm>
            <a:off x="1870997" y="1607809"/>
            <a:ext cx="9236026" cy="2876680"/>
          </a:xfrm>
        </p:spPr>
        <p:txBody>
          <a:bodyPr anchor="b">
            <a:normAutofit/>
          </a:bodyPr>
          <a:lstStyle/>
          <a:p>
            <a:pPr algn="l"/>
            <a:r>
              <a:rPr lang="en-GB" sz="6600">
                <a:solidFill>
                  <a:srgbClr val="FFFFFF"/>
                </a:solidFill>
              </a:rPr>
              <a:t>Thank you for joining us!</a:t>
            </a:r>
          </a:p>
        </p:txBody>
      </p:sp>
      <p:sp>
        <p:nvSpPr>
          <p:cNvPr id="3" name="Subtitle 2">
            <a:extLst>
              <a:ext uri="{FF2B5EF4-FFF2-40B4-BE49-F238E27FC236}">
                <a16:creationId xmlns:a16="http://schemas.microsoft.com/office/drawing/2014/main" id="{E5428DBC-09C6-4854-BDF5-910E919AE780}"/>
              </a:ext>
            </a:extLst>
          </p:cNvPr>
          <p:cNvSpPr>
            <a:spLocks noGrp="1"/>
          </p:cNvSpPr>
          <p:nvPr>
            <p:ph type="subTitle" idx="1"/>
          </p:nvPr>
        </p:nvSpPr>
        <p:spPr>
          <a:xfrm>
            <a:off x="1987499" y="4810308"/>
            <a:ext cx="9003022" cy="1076551"/>
          </a:xfrm>
        </p:spPr>
        <p:txBody>
          <a:bodyPr>
            <a:normAutofit/>
          </a:bodyPr>
          <a:lstStyle/>
          <a:p>
            <a:pPr algn="l"/>
            <a:endParaRPr lang="en-GB"/>
          </a:p>
        </p:txBody>
      </p:sp>
    </p:spTree>
    <p:extLst>
      <p:ext uri="{BB962C8B-B14F-4D97-AF65-F5344CB8AC3E}">
        <p14:creationId xmlns:p14="http://schemas.microsoft.com/office/powerpoint/2010/main" val="120134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75E09F2-BFAF-4567-9AA4-8321B9623E2A}"/>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Purpose of the session</a:t>
            </a:r>
          </a:p>
        </p:txBody>
      </p:sp>
      <p:sp>
        <p:nvSpPr>
          <p:cNvPr id="31" name="Content Placeholder 2">
            <a:extLst>
              <a:ext uri="{FF2B5EF4-FFF2-40B4-BE49-F238E27FC236}">
                <a16:creationId xmlns:a16="http://schemas.microsoft.com/office/drawing/2014/main" id="{F8238FD6-7B2E-40A7-913B-43B8F5BD6476}"/>
              </a:ext>
            </a:extLst>
          </p:cNvPr>
          <p:cNvSpPr>
            <a:spLocks noGrp="1"/>
          </p:cNvSpPr>
          <p:nvPr>
            <p:ph idx="1"/>
          </p:nvPr>
        </p:nvSpPr>
        <p:spPr>
          <a:xfrm>
            <a:off x="1367624" y="2354089"/>
            <a:ext cx="10414666" cy="4503911"/>
          </a:xfrm>
        </p:spPr>
        <p:txBody>
          <a:bodyPr anchor="ctr">
            <a:normAutofit fontScale="85000" lnSpcReduction="20000"/>
          </a:bodyPr>
          <a:lstStyle/>
          <a:p>
            <a:r>
              <a:rPr lang="en-GB" dirty="0"/>
              <a:t>Find out about the different post-16 options available for your child</a:t>
            </a:r>
          </a:p>
          <a:p>
            <a:endParaRPr lang="en-GB" dirty="0"/>
          </a:p>
          <a:p>
            <a:r>
              <a:rPr lang="en-GB" dirty="0"/>
              <a:t>Learn the difference between the types institutions they can go to</a:t>
            </a:r>
          </a:p>
          <a:p>
            <a:endParaRPr lang="en-GB" dirty="0"/>
          </a:p>
          <a:p>
            <a:r>
              <a:rPr lang="en-GB" dirty="0"/>
              <a:t>Understand more about what the different levels mean</a:t>
            </a:r>
          </a:p>
          <a:p>
            <a:pPr marL="0" indent="0">
              <a:buNone/>
            </a:pPr>
            <a:endParaRPr lang="en-GB" dirty="0"/>
          </a:p>
          <a:p>
            <a:r>
              <a:rPr lang="en-GB" dirty="0"/>
              <a:t>Have an understanding of the local labour market </a:t>
            </a:r>
          </a:p>
          <a:p>
            <a:endParaRPr lang="en-GB" dirty="0"/>
          </a:p>
          <a:p>
            <a:r>
              <a:rPr lang="en-GB" dirty="0"/>
              <a:t>Develop  a picture of what their Year 11 is going to look like in terms of careers support and guidance</a:t>
            </a:r>
          </a:p>
          <a:p>
            <a:endParaRPr lang="en-GB" dirty="0"/>
          </a:p>
          <a:p>
            <a:r>
              <a:rPr lang="en-GB" dirty="0"/>
              <a:t>Have the opportunity to ask questions </a:t>
            </a:r>
          </a:p>
          <a:p>
            <a:endParaRPr lang="en-GB" sz="1700" dirty="0"/>
          </a:p>
        </p:txBody>
      </p:sp>
    </p:spTree>
    <p:extLst>
      <p:ext uri="{BB962C8B-B14F-4D97-AF65-F5344CB8AC3E}">
        <p14:creationId xmlns:p14="http://schemas.microsoft.com/office/powerpoint/2010/main" val="19724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F1460CD-4657-48E0-88EF-36DB80E6BA1D}"/>
              </a:ext>
            </a:extLst>
          </p:cNvPr>
          <p:cNvSpPr>
            <a:spLocks noGrp="1" noChangeArrowheads="1"/>
          </p:cNvSpPr>
          <p:nvPr>
            <p:ph type="ctrTitle" idx="4294967295"/>
          </p:nvPr>
        </p:nvSpPr>
        <p:spPr bwMode="auto">
          <a:xfrm>
            <a:off x="1466850" y="2003107"/>
            <a:ext cx="9258300" cy="36933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GB" altLang="en-US" sz="5400" b="1" dirty="0">
                <a:solidFill>
                  <a:schemeClr val="bg1"/>
                </a:solidFill>
                <a:latin typeface="Verdana" panose="020B0604030504040204" pitchFamily="34" charset="0"/>
              </a:rPr>
              <a:t>Park Lane Academy </a:t>
            </a:r>
            <a:br>
              <a:rPr lang="en-GB" altLang="en-US" sz="5400" b="1" dirty="0">
                <a:solidFill>
                  <a:schemeClr val="bg1"/>
                </a:solidFill>
                <a:latin typeface="Verdana" panose="020B0604030504040204" pitchFamily="34" charset="0"/>
              </a:rPr>
            </a:br>
            <a:r>
              <a:rPr lang="en-GB" altLang="en-US" sz="5400" b="1" dirty="0">
                <a:solidFill>
                  <a:schemeClr val="bg1"/>
                </a:solidFill>
                <a:latin typeface="Verdana" panose="020B0604030504040204" pitchFamily="34" charset="0"/>
              </a:rPr>
              <a:t>Careers Presentation</a:t>
            </a:r>
            <a:br>
              <a:rPr lang="en-GB" altLang="en-US" sz="5400" b="1" dirty="0">
                <a:solidFill>
                  <a:schemeClr val="bg1"/>
                </a:solidFill>
                <a:latin typeface="Verdana" panose="020B0604030504040204" pitchFamily="34" charset="0"/>
              </a:rPr>
            </a:br>
            <a:r>
              <a:rPr lang="en-GB" altLang="en-US" sz="5400" b="1" dirty="0">
                <a:solidFill>
                  <a:schemeClr val="bg1"/>
                </a:solidFill>
                <a:latin typeface="Verdana" panose="020B0604030504040204" pitchFamily="34" charset="0"/>
              </a:rPr>
              <a:t>Year 11 parents via Zoom</a:t>
            </a:r>
            <a:br>
              <a:rPr lang="en-GB" altLang="en-US" sz="5400" b="1" dirty="0">
                <a:solidFill>
                  <a:schemeClr val="bg1"/>
                </a:solidFill>
                <a:latin typeface="Verdana" panose="020B0604030504040204" pitchFamily="34" charset="0"/>
              </a:rPr>
            </a:br>
            <a:r>
              <a:rPr lang="en-GB" altLang="en-US" sz="1800" b="1" dirty="0">
                <a:solidFill>
                  <a:schemeClr val="tx1"/>
                </a:solidFill>
                <a:latin typeface="Verdana" panose="020B0604030504040204" pitchFamily="34" charset="0"/>
              </a:rPr>
              <a:t>Hilary Fletcher 7/10/20</a:t>
            </a:r>
          </a:p>
        </p:txBody>
      </p:sp>
      <p:sp>
        <p:nvSpPr>
          <p:cNvPr id="5123" name="Rectangle 3">
            <a:extLst>
              <a:ext uri="{FF2B5EF4-FFF2-40B4-BE49-F238E27FC236}">
                <a16:creationId xmlns:a16="http://schemas.microsoft.com/office/drawing/2014/main" id="{2960F36D-E7BF-434E-8BEC-41DE14BF7933}"/>
              </a:ext>
            </a:extLst>
          </p:cNvPr>
          <p:cNvSpPr>
            <a:spLocks noGrp="1" noChangeArrowheads="1"/>
          </p:cNvSpPr>
          <p:nvPr>
            <p:ph type="subTitle" idx="4294967295"/>
          </p:nvPr>
        </p:nvSpPr>
        <p:spPr bwMode="auto">
          <a:xfrm>
            <a:off x="4278630" y="4594860"/>
            <a:ext cx="6446520" cy="10978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eaLnBrk="1" hangingPunct="1">
              <a:buNone/>
            </a:pPr>
            <a:endParaRPr lang="en-GB" altLang="en-US" sz="2970" b="1" dirty="0">
              <a:latin typeface="Arial" panose="020B0604020202020204" pitchFamily="34" charset="0"/>
            </a:endParaRPr>
          </a:p>
          <a:p>
            <a:pPr marL="0" indent="0" eaLnBrk="1" hangingPunct="1">
              <a:buNone/>
            </a:pPr>
            <a:r>
              <a:rPr lang="en-GB" altLang="en-US" sz="2970" b="1" dirty="0">
                <a:latin typeface="Arial" panose="020B0604020202020204" pitchFamily="34" charset="0"/>
              </a:rPr>
              <a:t>  </a:t>
            </a:r>
            <a:endParaRPr lang="en-GB" altLang="en-US" sz="2520" dirty="0">
              <a:latin typeface="Arial" panose="020B0604020202020204" pitchFamily="34" charset="0"/>
            </a:endParaRPr>
          </a:p>
        </p:txBody>
      </p:sp>
      <p:sp>
        <p:nvSpPr>
          <p:cNvPr id="5124" name="Rectangle 1">
            <a:extLst>
              <a:ext uri="{FF2B5EF4-FFF2-40B4-BE49-F238E27FC236}">
                <a16:creationId xmlns:a16="http://schemas.microsoft.com/office/drawing/2014/main" id="{A8F33D26-B268-409D-B965-F4A97E477B0A}"/>
              </a:ext>
            </a:extLst>
          </p:cNvPr>
          <p:cNvSpPr>
            <a:spLocks noChangeArrowheads="1"/>
          </p:cNvSpPr>
          <p:nvPr/>
        </p:nvSpPr>
        <p:spPr bwMode="auto">
          <a:xfrm>
            <a:off x="3781425" y="2888932"/>
            <a:ext cx="46291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endParaRPr lang="en-US" altLang="en-US" sz="216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FE76DF0-2761-4E75-AF1C-6F5BEA57B6E4}"/>
              </a:ext>
            </a:extLst>
          </p:cNvPr>
          <p:cNvSpPr>
            <a:spLocks noGrp="1"/>
          </p:cNvSpPr>
          <p:nvPr>
            <p:ph type="title"/>
          </p:nvPr>
        </p:nvSpPr>
        <p:spPr bwMode="auto">
          <a:xfrm>
            <a:off x="1624013" y="341472"/>
            <a:ext cx="833247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eaLnBrk="1" hangingPunct="1"/>
            <a:r>
              <a:rPr lang="en-GB" altLang="en-US" dirty="0">
                <a:solidFill>
                  <a:schemeClr val="bg1"/>
                </a:solidFill>
              </a:rPr>
              <a:t>C&amp;K Adviser’s role in school</a:t>
            </a:r>
            <a:br>
              <a:rPr lang="en-GB" altLang="en-US" dirty="0"/>
            </a:br>
            <a:endParaRPr lang="en-GB" altLang="en-US" dirty="0"/>
          </a:p>
        </p:txBody>
      </p:sp>
      <p:pic>
        <p:nvPicPr>
          <p:cNvPr id="12291" name="Picture 3" descr="C:\Users\Hilary\AppData\Local\Microsoft\Windows\Temporary Internet Files\Content.IE5\ECLF2IV1\MC900059688[1].wmf">
            <a:extLst>
              <a:ext uri="{FF2B5EF4-FFF2-40B4-BE49-F238E27FC236}">
                <a16:creationId xmlns:a16="http://schemas.microsoft.com/office/drawing/2014/main" id="{87230405-4B89-465C-8DDC-CA3E65071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947" y="1484472"/>
            <a:ext cx="1655921" cy="16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3">
            <a:extLst>
              <a:ext uri="{FF2B5EF4-FFF2-40B4-BE49-F238E27FC236}">
                <a16:creationId xmlns:a16="http://schemas.microsoft.com/office/drawing/2014/main" id="{9531A622-8BBF-45AF-8B93-90DA2A0D58DB}"/>
              </a:ext>
            </a:extLst>
          </p:cNvPr>
          <p:cNvSpPr>
            <a:spLocks noGrp="1"/>
          </p:cNvSpPr>
          <p:nvPr>
            <p:ph idx="1"/>
          </p:nvPr>
        </p:nvSpPr>
        <p:spPr bwMode="auto"/>
        <p:txBody>
          <a:bodyPr vert="horz" wrap="square" lIns="82296" tIns="41148" rIns="82296" bIns="41148" numCol="1" anchor="t" anchorCtr="0" compatLnSpc="1">
            <a:prstTxWarp prst="textNoShape">
              <a:avLst/>
            </a:prstTxWarp>
          </a:bodyPr>
          <a:lstStyle/>
          <a:p>
            <a:pPr eaLnBrk="1" hangingPunct="1">
              <a:defRPr/>
            </a:pPr>
            <a:r>
              <a:rPr lang="en-GB" altLang="en-US" dirty="0"/>
              <a:t>To give students</a:t>
            </a:r>
          </a:p>
          <a:p>
            <a:pPr eaLnBrk="1" hangingPunct="1">
              <a:defRPr/>
            </a:pPr>
            <a:r>
              <a:rPr lang="en-GB" altLang="en-US" dirty="0"/>
              <a:t>INFORMATION</a:t>
            </a:r>
          </a:p>
          <a:p>
            <a:pPr eaLnBrk="1" hangingPunct="1">
              <a:defRPr/>
            </a:pPr>
            <a:r>
              <a:rPr lang="en-GB" altLang="en-US" dirty="0"/>
              <a:t> ADVICE </a:t>
            </a:r>
          </a:p>
          <a:p>
            <a:pPr eaLnBrk="1" hangingPunct="1">
              <a:defRPr/>
            </a:pPr>
            <a:r>
              <a:rPr lang="en-GB" altLang="en-US" dirty="0"/>
              <a:t>GUIDANCE </a:t>
            </a:r>
          </a:p>
          <a:p>
            <a:pPr marL="0" indent="0" eaLnBrk="1" hangingPunct="1">
              <a:buNone/>
              <a:defRPr/>
            </a:pPr>
            <a:r>
              <a:rPr lang="en-GB" altLang="en-US" dirty="0"/>
              <a:t>The next step after Year 11 </a:t>
            </a:r>
            <a:r>
              <a:rPr lang="en-GB" altLang="en-US" sz="2160" dirty="0"/>
              <a:t>The subjects they enjoy, grades, how they learn best, career ideas… GOALS</a:t>
            </a:r>
          </a:p>
          <a:p>
            <a:pPr eaLnBrk="1" hangingPunct="1"/>
            <a:r>
              <a:rPr lang="en-GB" altLang="en-US" sz="2160" dirty="0"/>
              <a:t>Worries they might have about leaving school</a:t>
            </a:r>
          </a:p>
          <a:p>
            <a:pPr marL="0" indent="0" eaLnBrk="1" hangingPunct="1">
              <a:buNone/>
            </a:pPr>
            <a:r>
              <a:rPr lang="en-GB" altLang="en-US" sz="2160" dirty="0"/>
              <a:t>             The Applications Process </a:t>
            </a:r>
          </a:p>
          <a:p>
            <a:pPr marL="0" indent="0" eaLnBrk="1" hangingPunct="1">
              <a:buNone/>
            </a:pPr>
            <a:r>
              <a:rPr lang="en-GB" altLang="en-US" sz="2160" dirty="0"/>
              <a:t>             Their Attitude, Attendance, Attainment,  Motivation &amp; Behaviour</a:t>
            </a:r>
          </a:p>
          <a:p>
            <a:pPr eaLnBrk="1" hangingPunct="1">
              <a:defRPr/>
            </a:pPr>
            <a:endParaRPr lang="en-GB" altLang="en-US" dirty="0"/>
          </a:p>
          <a:p>
            <a:pPr marL="0" indent="0" eaLnBrk="1" hangingPunct="1">
              <a:buNone/>
              <a:defRPr/>
            </a:pPr>
            <a:endParaRPr lang="en-GB"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76E3-64DC-4D9F-B728-C6F758C2C768}"/>
              </a:ext>
            </a:extLst>
          </p:cNvPr>
          <p:cNvSpPr>
            <a:spLocks noGrp="1"/>
          </p:cNvSpPr>
          <p:nvPr>
            <p:ph type="title"/>
          </p:nvPr>
        </p:nvSpPr>
        <p:spPr/>
        <p:txBody>
          <a:bodyPr/>
          <a:lstStyle/>
          <a:p>
            <a:r>
              <a:rPr lang="en-US" dirty="0">
                <a:solidFill>
                  <a:schemeClr val="bg1"/>
                </a:solidFill>
              </a:rPr>
              <a:t>Raising the participation age (RPA) </a:t>
            </a:r>
            <a:endParaRPr lang="en-GB" dirty="0">
              <a:solidFill>
                <a:schemeClr val="bg1"/>
              </a:solidFill>
            </a:endParaRPr>
          </a:p>
        </p:txBody>
      </p:sp>
      <p:sp>
        <p:nvSpPr>
          <p:cNvPr id="3" name="Content Placeholder 2">
            <a:extLst>
              <a:ext uri="{FF2B5EF4-FFF2-40B4-BE49-F238E27FC236}">
                <a16:creationId xmlns:a16="http://schemas.microsoft.com/office/drawing/2014/main" id="{9B1F4EC6-1ED2-4839-8DEA-57213F821F2B}"/>
              </a:ext>
            </a:extLst>
          </p:cNvPr>
          <p:cNvSpPr>
            <a:spLocks noGrp="1"/>
          </p:cNvSpPr>
          <p:nvPr>
            <p:ph idx="1"/>
          </p:nvPr>
        </p:nvSpPr>
        <p:spPr/>
        <p:txBody>
          <a:bodyPr/>
          <a:lstStyle/>
          <a:p>
            <a:pPr marL="0" indent="0">
              <a:buNone/>
            </a:pPr>
            <a:r>
              <a:rPr lang="en-US" sz="3600" dirty="0"/>
              <a:t>The ‘participation’ age was raised (2014) so that all young people in England are now required to continue in LEARNING (education or training beyond the age of 16.) </a:t>
            </a:r>
          </a:p>
          <a:p>
            <a:pPr marL="0" indent="0">
              <a:buNone/>
            </a:pPr>
            <a:r>
              <a:rPr lang="en-US" sz="3600" dirty="0"/>
              <a:t> Young people have a choice about how they continue. </a:t>
            </a:r>
            <a:endParaRPr lang="en-GB" sz="3600" dirty="0"/>
          </a:p>
        </p:txBody>
      </p:sp>
    </p:spTree>
    <p:extLst>
      <p:ext uri="{BB962C8B-B14F-4D97-AF65-F5344CB8AC3E}">
        <p14:creationId xmlns:p14="http://schemas.microsoft.com/office/powerpoint/2010/main" val="391693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5A05E23-F90B-464E-9F4E-9ED7FE3D3453}"/>
              </a:ext>
            </a:extLst>
          </p:cNvPr>
          <p:cNvSpPr>
            <a:spLocks noGrp="1"/>
          </p:cNvSpPr>
          <p:nvPr>
            <p:ph type="title"/>
          </p:nvPr>
        </p:nvSpPr>
        <p:spPr bwMode="auto">
          <a:xfrm>
            <a:off x="2142649" y="460058"/>
            <a:ext cx="833247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pPr eaLnBrk="1" hangingPunct="1"/>
            <a:r>
              <a:rPr lang="en-GB" altLang="en-US">
                <a:solidFill>
                  <a:schemeClr val="bg1"/>
                </a:solidFill>
              </a:rPr>
              <a:t>Don’t worry the choice is simple</a:t>
            </a:r>
          </a:p>
        </p:txBody>
      </p:sp>
      <p:sp>
        <p:nvSpPr>
          <p:cNvPr id="8195" name="Content Placeholder 2">
            <a:extLst>
              <a:ext uri="{FF2B5EF4-FFF2-40B4-BE49-F238E27FC236}">
                <a16:creationId xmlns:a16="http://schemas.microsoft.com/office/drawing/2014/main" id="{6EC4F2BA-6146-4F99-8D1B-3117A214FD35}"/>
              </a:ext>
            </a:extLst>
          </p:cNvPr>
          <p:cNvSpPr>
            <a:spLocks noGrp="1"/>
          </p:cNvSpPr>
          <p:nvPr>
            <p:ph idx="1"/>
          </p:nvPr>
        </p:nvSpPr>
        <p:spPr bwMode="auto">
          <a:xfrm>
            <a:off x="3632835" y="1031558"/>
            <a:ext cx="6629400" cy="5094923"/>
          </a:xfrm>
        </p:spPr>
        <p:txBody>
          <a:bodyPr vert="horz" wrap="square" lIns="82296" tIns="41148" rIns="82296" bIns="41148" numCol="1" anchor="t" anchorCtr="0" compatLnSpc="1">
            <a:prstTxWarp prst="textNoShape">
              <a:avLst/>
            </a:prstTxWarp>
          </a:bodyPr>
          <a:lstStyle/>
          <a:p>
            <a:pPr marL="0" indent="0" eaLnBrk="1" hangingPunct="1">
              <a:buNone/>
              <a:defRPr/>
            </a:pPr>
            <a:endParaRPr lang="en-GB" altLang="en-US" dirty="0"/>
          </a:p>
          <a:p>
            <a:pPr marL="0" indent="0" eaLnBrk="1" hangingPunct="1">
              <a:buNone/>
              <a:defRPr/>
            </a:pPr>
            <a:r>
              <a:rPr lang="en-GB" altLang="en-US" dirty="0"/>
              <a:t>At the end of Year 11 students will be asked to decide between</a:t>
            </a:r>
          </a:p>
          <a:p>
            <a:pPr marL="668655" indent="-668655" eaLnBrk="1" hangingPunct="1">
              <a:buFontTx/>
              <a:buAutoNum type="arabicPeriod"/>
              <a:defRPr/>
            </a:pPr>
            <a:r>
              <a:rPr lang="en-GB" altLang="en-US" b="1" dirty="0"/>
              <a:t>Further Education</a:t>
            </a:r>
          </a:p>
          <a:p>
            <a:pPr marL="668655" indent="-668655" eaLnBrk="1" hangingPunct="1">
              <a:buFontTx/>
              <a:buAutoNum type="arabicPeriod"/>
              <a:defRPr/>
            </a:pPr>
            <a:r>
              <a:rPr lang="en-GB" altLang="en-US" b="1" dirty="0"/>
              <a:t>Training </a:t>
            </a:r>
            <a:r>
              <a:rPr lang="en-GB" altLang="en-US" dirty="0"/>
              <a:t>A job with National Vocational Qualifications ( NVQs) added whilst learning skills.</a:t>
            </a:r>
          </a:p>
          <a:p>
            <a:pPr marL="0" indent="0" eaLnBrk="1" hangingPunct="1">
              <a:buNone/>
              <a:defRPr/>
            </a:pPr>
            <a:r>
              <a:rPr lang="en-GB" altLang="en-US" sz="2520" dirty="0"/>
              <a:t>An </a:t>
            </a:r>
            <a:r>
              <a:rPr lang="en-GB" altLang="en-US" sz="2520" b="1" dirty="0"/>
              <a:t>Apprenticeship</a:t>
            </a:r>
            <a:r>
              <a:rPr lang="en-GB" altLang="en-US" sz="2520" dirty="0"/>
              <a:t> / or work-based learning L2</a:t>
            </a:r>
          </a:p>
          <a:p>
            <a:pPr marL="0" indent="0" eaLnBrk="1" hangingPunct="1">
              <a:buNone/>
              <a:defRPr/>
            </a:pPr>
            <a:r>
              <a:rPr lang="en-GB" altLang="en-US" sz="2520" dirty="0"/>
              <a:t>OR </a:t>
            </a:r>
            <a:r>
              <a:rPr lang="en-GB" altLang="en-US" sz="2520" b="1" dirty="0"/>
              <a:t>Traineeship</a:t>
            </a:r>
            <a:r>
              <a:rPr lang="en-GB" altLang="en-US" sz="2520" dirty="0"/>
              <a:t> L1</a:t>
            </a:r>
          </a:p>
        </p:txBody>
      </p:sp>
      <p:pic>
        <p:nvPicPr>
          <p:cNvPr id="13316" name="Picture 2" descr="C:\Users\Hilary\AppData\Local\Microsoft\Windows\Temporary Internet Files\Content.IE5\94871Y49\MC900053329[2].wmf">
            <a:extLst>
              <a:ext uri="{FF2B5EF4-FFF2-40B4-BE49-F238E27FC236}">
                <a16:creationId xmlns:a16="http://schemas.microsoft.com/office/drawing/2014/main" id="{80160B0B-E49F-46B5-B221-B33B50B60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619" y="1438752"/>
            <a:ext cx="1540193" cy="18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96FC-D385-4FD2-A864-A8A72CE46E72}"/>
              </a:ext>
            </a:extLst>
          </p:cNvPr>
          <p:cNvSpPr>
            <a:spLocks noGrp="1"/>
          </p:cNvSpPr>
          <p:nvPr>
            <p:ph type="title"/>
          </p:nvPr>
        </p:nvSpPr>
        <p:spPr/>
        <p:txBody>
          <a:bodyPr/>
          <a:lstStyle/>
          <a:p>
            <a:r>
              <a:rPr lang="en-US" dirty="0">
                <a:solidFill>
                  <a:schemeClr val="tx1"/>
                </a:solidFill>
              </a:rPr>
              <a:t> Military </a:t>
            </a:r>
            <a:r>
              <a:rPr lang="en-US" dirty="0" err="1">
                <a:solidFill>
                  <a:schemeClr val="tx1"/>
                </a:solidFill>
              </a:rPr>
              <a:t>organisations</a:t>
            </a:r>
            <a:r>
              <a:rPr lang="en-US" dirty="0">
                <a:solidFill>
                  <a:schemeClr val="tx1"/>
                </a:solidFill>
              </a:rPr>
              <a:t> (such as the army, navy, and air force) </a:t>
            </a:r>
            <a:endParaRPr lang="en-GB" dirty="0">
              <a:solidFill>
                <a:schemeClr val="tx1"/>
              </a:solidFill>
            </a:endParaRPr>
          </a:p>
        </p:txBody>
      </p:sp>
      <p:sp>
        <p:nvSpPr>
          <p:cNvPr id="3" name="Content Placeholder 2">
            <a:extLst>
              <a:ext uri="{FF2B5EF4-FFF2-40B4-BE49-F238E27FC236}">
                <a16:creationId xmlns:a16="http://schemas.microsoft.com/office/drawing/2014/main" id="{3BD04FFA-AE0A-4857-AA3F-E1B9A84F0BF3}"/>
              </a:ext>
            </a:extLst>
          </p:cNvPr>
          <p:cNvSpPr>
            <a:spLocks noGrp="1"/>
          </p:cNvSpPr>
          <p:nvPr>
            <p:ph idx="1"/>
          </p:nvPr>
        </p:nvSpPr>
        <p:spPr/>
        <p:txBody>
          <a:bodyPr/>
          <a:lstStyle/>
          <a:p>
            <a:r>
              <a:rPr lang="en-US" dirty="0"/>
              <a:t>Michelle will talk about Apprenticeships later – but it is worth remembering that joining the ARMY – RAF – NAVY are also considered as  TRAINING and are recorded as an apprenticeship.  </a:t>
            </a:r>
          </a:p>
          <a:p>
            <a:r>
              <a:rPr lang="en-US" dirty="0"/>
              <a:t>The Army is a popular  choice and Year 11s can enlist, with parental permission, we always use Careers chat services on the website </a:t>
            </a:r>
            <a:r>
              <a:rPr lang="en-US" dirty="0">
                <a:solidFill>
                  <a:srgbClr val="FF0000"/>
                </a:solidFill>
                <a:hlinkClick r:id="rId2">
                  <a:extLst>
                    <a:ext uri="{A12FA001-AC4F-418D-AE19-62706E023703}">
                      <ahyp:hlinkClr xmlns:ahyp="http://schemas.microsoft.com/office/drawing/2018/hyperlinkcolor" val="tx"/>
                    </a:ext>
                  </a:extLst>
                </a:hlinkClick>
              </a:rPr>
              <a:t>https://apply.army.mod.uk/how-to-join/joining-process/soldier-recruitment–</a:t>
            </a:r>
            <a:r>
              <a:rPr lang="en-US" dirty="0">
                <a:solidFill>
                  <a:srgbClr val="FF0000"/>
                </a:solidFill>
              </a:rPr>
              <a:t> </a:t>
            </a:r>
            <a:r>
              <a:rPr lang="en-US" dirty="0"/>
              <a:t>Some chose to go to The Army Foundation College in Harrogate first.</a:t>
            </a:r>
            <a:endParaRPr lang="en-GB" dirty="0"/>
          </a:p>
        </p:txBody>
      </p:sp>
    </p:spTree>
    <p:extLst>
      <p:ext uri="{BB962C8B-B14F-4D97-AF65-F5344CB8AC3E}">
        <p14:creationId xmlns:p14="http://schemas.microsoft.com/office/powerpoint/2010/main" val="39792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3C61361-1C35-45F9-8ADE-281820C786CA}"/>
              </a:ext>
            </a:extLst>
          </p:cNvPr>
          <p:cNvSpPr>
            <a:spLocks noGrp="1" noChangeArrowheads="1"/>
          </p:cNvSpPr>
          <p:nvPr>
            <p:ph type="title"/>
          </p:nvPr>
        </p:nvSpPr>
        <p:spPr bwMode="auto">
          <a:xfrm>
            <a:off x="1664018" y="261461"/>
            <a:ext cx="8778240" cy="7629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11" tIns="72511" rIns="72511" bIns="72511" numCol="1" anchor="t" anchorCtr="0" compatLnSpc="1">
            <a:prstTxWarp prst="textNoShape">
              <a:avLst/>
            </a:prstTxWarp>
            <a:spAutoFit/>
          </a:bodyPr>
          <a:lstStyle/>
          <a:p>
            <a:pPr eaLnBrk="1" hangingPunct="1"/>
            <a:r>
              <a:rPr lang="en-GB" altLang="en-US" dirty="0">
                <a:solidFill>
                  <a:schemeClr val="bg1"/>
                </a:solidFill>
              </a:rPr>
              <a:t>FURTHER EDUCATION</a:t>
            </a:r>
          </a:p>
        </p:txBody>
      </p:sp>
      <p:sp>
        <p:nvSpPr>
          <p:cNvPr id="11267" name="Rectangle 5">
            <a:extLst>
              <a:ext uri="{FF2B5EF4-FFF2-40B4-BE49-F238E27FC236}">
                <a16:creationId xmlns:a16="http://schemas.microsoft.com/office/drawing/2014/main" id="{87DC6558-A74B-4512-A533-C2903D0FDCAC}"/>
              </a:ext>
            </a:extLst>
          </p:cNvPr>
          <p:cNvSpPr>
            <a:spLocks noGrp="1" noChangeArrowheads="1"/>
          </p:cNvSpPr>
          <p:nvPr>
            <p:ph type="body" idx="1"/>
          </p:nvPr>
        </p:nvSpPr>
        <p:spPr bwMode="auto">
          <a:xfrm>
            <a:off x="1749743" y="837248"/>
            <a:ext cx="7869555" cy="2077403"/>
          </a:xfrm>
        </p:spPr>
        <p:txBody>
          <a:bodyPr vert="horz" wrap="square" lIns="82296" tIns="41148" rIns="82296" bIns="41148" numCol="1" anchor="t" anchorCtr="0" compatLnSpc="1">
            <a:prstTxWarp prst="textNoShape">
              <a:avLst/>
            </a:prstTxWarp>
            <a:spAutoFit/>
          </a:bodyPr>
          <a:lstStyle/>
          <a:p>
            <a:pPr algn="ctr" eaLnBrk="1" hangingPunct="1">
              <a:buClr>
                <a:srgbClr val="83409A"/>
              </a:buClr>
              <a:buFontTx/>
              <a:buNone/>
              <a:defRPr/>
            </a:pPr>
            <a:r>
              <a:rPr lang="en-GB" altLang="en-US" dirty="0">
                <a:latin typeface="+mj-lt"/>
              </a:rPr>
              <a:t>Because Park Lane Academy does not have a Sixth Form students who want Further Education have the following choices</a:t>
            </a:r>
          </a:p>
        </p:txBody>
      </p:sp>
      <p:sp>
        <p:nvSpPr>
          <p:cNvPr id="5126" name="AutoShape 6">
            <a:extLst>
              <a:ext uri="{FF2B5EF4-FFF2-40B4-BE49-F238E27FC236}">
                <a16:creationId xmlns:a16="http://schemas.microsoft.com/office/drawing/2014/main" id="{0C115CDA-40DF-4C7C-B157-9C0BF8087826}"/>
              </a:ext>
            </a:extLst>
          </p:cNvPr>
          <p:cNvSpPr>
            <a:spLocks noChangeArrowheads="1"/>
          </p:cNvSpPr>
          <p:nvPr/>
        </p:nvSpPr>
        <p:spPr bwMode="auto">
          <a:xfrm>
            <a:off x="1883532" y="3078957"/>
            <a:ext cx="6023610" cy="822960"/>
          </a:xfrm>
          <a:prstGeom prst="roundRect">
            <a:avLst>
              <a:gd name="adj" fmla="val 16667"/>
            </a:avLst>
          </a:prstGeom>
          <a:solidFill>
            <a:srgbClr val="56017A"/>
          </a:solidFill>
          <a:ln w="28575">
            <a:solidFill>
              <a:schemeClr val="bg1"/>
            </a:solidFill>
            <a:round/>
            <a:headEnd/>
            <a:tailEnd/>
          </a:ln>
        </p:spPr>
        <p:txBody>
          <a:bodyPr wrap="none" anchor="ct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r>
              <a:rPr lang="en-US" altLang="en-US" sz="2520" u="none" dirty="0">
                <a:solidFill>
                  <a:srgbClr val="FFFFFF"/>
                </a:solidFill>
              </a:rPr>
              <a:t>Any School Sixth Form</a:t>
            </a:r>
          </a:p>
        </p:txBody>
      </p:sp>
      <p:sp>
        <p:nvSpPr>
          <p:cNvPr id="5128" name="AutoShape 8">
            <a:extLst>
              <a:ext uri="{FF2B5EF4-FFF2-40B4-BE49-F238E27FC236}">
                <a16:creationId xmlns:a16="http://schemas.microsoft.com/office/drawing/2014/main" id="{4B5F6EFB-5A7D-4B3C-B3D9-1CAF81F04AB1}"/>
              </a:ext>
            </a:extLst>
          </p:cNvPr>
          <p:cNvSpPr>
            <a:spLocks noChangeArrowheads="1"/>
          </p:cNvSpPr>
          <p:nvPr/>
        </p:nvSpPr>
        <p:spPr bwMode="auto">
          <a:xfrm>
            <a:off x="2466797" y="3994342"/>
            <a:ext cx="6023610" cy="822960"/>
          </a:xfrm>
          <a:prstGeom prst="roundRect">
            <a:avLst>
              <a:gd name="adj" fmla="val 16667"/>
            </a:avLst>
          </a:prstGeom>
          <a:solidFill>
            <a:srgbClr val="92C627"/>
          </a:solidFill>
          <a:ln w="28575">
            <a:solidFill>
              <a:schemeClr val="bg1"/>
            </a:solidFill>
            <a:round/>
            <a:headEnd/>
            <a:tailEnd/>
          </a:ln>
        </p:spPr>
        <p:txBody>
          <a:bodyPr wrap="none" anchor="ct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r>
              <a:rPr lang="en-US" altLang="en-US" sz="2880" u="none" dirty="0">
                <a:solidFill>
                  <a:srgbClr val="000000"/>
                </a:solidFill>
              </a:rPr>
              <a:t>A Sixth Form College</a:t>
            </a:r>
          </a:p>
        </p:txBody>
      </p:sp>
      <p:sp>
        <p:nvSpPr>
          <p:cNvPr id="5129" name="AutoShape 9">
            <a:extLst>
              <a:ext uri="{FF2B5EF4-FFF2-40B4-BE49-F238E27FC236}">
                <a16:creationId xmlns:a16="http://schemas.microsoft.com/office/drawing/2014/main" id="{E72CF5C0-10BE-4D1C-8CC4-F7ABA4CD5D4B}"/>
              </a:ext>
            </a:extLst>
          </p:cNvPr>
          <p:cNvSpPr>
            <a:spLocks noChangeArrowheads="1"/>
          </p:cNvSpPr>
          <p:nvPr/>
        </p:nvSpPr>
        <p:spPr bwMode="auto">
          <a:xfrm>
            <a:off x="3393632" y="4944413"/>
            <a:ext cx="6225666" cy="1018125"/>
          </a:xfrm>
          <a:prstGeom prst="roundRect">
            <a:avLst>
              <a:gd name="adj" fmla="val 16667"/>
            </a:avLst>
          </a:prstGeom>
          <a:solidFill>
            <a:srgbClr val="1D99B3"/>
          </a:solidFill>
          <a:ln w="28575">
            <a:solidFill>
              <a:schemeClr val="bg1"/>
            </a:solidFill>
            <a:round/>
            <a:headEnd/>
            <a:tailEnd/>
          </a:ln>
        </p:spPr>
        <p:txBody>
          <a:bodyPr wrap="none" anchor="ctr"/>
          <a:lstStyle>
            <a:lvl1pPr>
              <a:defRPr sz="2400" u="sng">
                <a:solidFill>
                  <a:schemeClr val="tx1"/>
                </a:solidFill>
                <a:latin typeface="Arial" panose="020B0604020202020204" pitchFamily="34" charset="0"/>
                <a:cs typeface="Arial" panose="020B0604020202020204" pitchFamily="34" charset="0"/>
              </a:defRPr>
            </a:lvl1pPr>
            <a:lvl2pPr marL="742950" indent="-285750">
              <a:defRPr sz="2400" u="sng">
                <a:solidFill>
                  <a:schemeClr val="tx1"/>
                </a:solidFill>
                <a:latin typeface="Arial" panose="020B0604020202020204" pitchFamily="34" charset="0"/>
                <a:cs typeface="Arial" panose="020B0604020202020204" pitchFamily="34" charset="0"/>
              </a:defRPr>
            </a:lvl2pPr>
            <a:lvl3pPr marL="1143000" indent="-228600">
              <a:defRPr sz="2400" u="sng">
                <a:solidFill>
                  <a:schemeClr val="tx1"/>
                </a:solidFill>
                <a:latin typeface="Arial" panose="020B0604020202020204" pitchFamily="34" charset="0"/>
                <a:cs typeface="Arial" panose="020B0604020202020204" pitchFamily="34" charset="0"/>
              </a:defRPr>
            </a:lvl3pPr>
            <a:lvl4pPr marL="1600200" indent="-228600">
              <a:defRPr sz="2400" u="sng">
                <a:solidFill>
                  <a:schemeClr val="tx1"/>
                </a:solidFill>
                <a:latin typeface="Arial" panose="020B0604020202020204" pitchFamily="34" charset="0"/>
                <a:cs typeface="Arial" panose="020B0604020202020204" pitchFamily="34" charset="0"/>
              </a:defRPr>
            </a:lvl4pPr>
            <a:lvl5pPr marL="2057400" indent="-22860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defTabSz="822960" fontAlgn="base">
              <a:spcBef>
                <a:spcPct val="0"/>
              </a:spcBef>
              <a:spcAft>
                <a:spcPct val="0"/>
              </a:spcAft>
            </a:pPr>
            <a:r>
              <a:rPr lang="en-US" altLang="en-US" sz="2880" u="none" dirty="0">
                <a:solidFill>
                  <a:srgbClr val="000000"/>
                </a:solidFill>
              </a:rPr>
              <a:t>Any Further Education College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8"/>
                                        </p:tgtEl>
                                        <p:attrNameLst>
                                          <p:attrName>style.visibility</p:attrName>
                                        </p:attrNameLst>
                                      </p:cBhvr>
                                      <p:to>
                                        <p:strVal val="visible"/>
                                      </p:to>
                                    </p:set>
                                    <p:anim calcmode="lin" valueType="num">
                                      <p:cBhvr additive="base">
                                        <p:cTn id="13" dur="500" fill="hold"/>
                                        <p:tgtEl>
                                          <p:spTgt spid="5128"/>
                                        </p:tgtEl>
                                        <p:attrNameLst>
                                          <p:attrName>ppt_x</p:attrName>
                                        </p:attrNameLst>
                                      </p:cBhvr>
                                      <p:tavLst>
                                        <p:tav tm="0">
                                          <p:val>
                                            <p:strVal val="0-#ppt_w/2"/>
                                          </p:val>
                                        </p:tav>
                                        <p:tav tm="100000">
                                          <p:val>
                                            <p:strVal val="#ppt_x"/>
                                          </p:val>
                                        </p:tav>
                                      </p:tavLst>
                                    </p:anim>
                                    <p:anim calcmode="lin" valueType="num">
                                      <p:cBhvr additive="base">
                                        <p:cTn id="14"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9"/>
                                        </p:tgtEl>
                                        <p:attrNameLst>
                                          <p:attrName>style.visibility</p:attrName>
                                        </p:attrNameLst>
                                      </p:cBhvr>
                                      <p:to>
                                        <p:strVal val="visible"/>
                                      </p:to>
                                    </p:set>
                                    <p:anim calcmode="lin" valueType="num">
                                      <p:cBhvr additive="base">
                                        <p:cTn id="19" dur="500" fill="hold"/>
                                        <p:tgtEl>
                                          <p:spTgt spid="5129"/>
                                        </p:tgtEl>
                                        <p:attrNameLst>
                                          <p:attrName>ppt_x</p:attrName>
                                        </p:attrNameLst>
                                      </p:cBhvr>
                                      <p:tavLst>
                                        <p:tav tm="0">
                                          <p:val>
                                            <p:strVal val="1+#ppt_w/2"/>
                                          </p:val>
                                        </p:tav>
                                        <p:tav tm="100000">
                                          <p:val>
                                            <p:strVal val="#ppt_x"/>
                                          </p:val>
                                        </p:tav>
                                      </p:tavLst>
                                    </p:anim>
                                    <p:anim calcmode="lin" valueType="num">
                                      <p:cBhvr additive="base">
                                        <p:cTn id="2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8" grpId="0" animBg="1"/>
      <p:bldP spid="51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lifax High School">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
        <a:cs typeface=""/>
      </a:majorFont>
      <a:minorFont>
        <a:latin typeface="Kabel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sng"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alifax High School">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
        <a:cs typeface=""/>
      </a:majorFont>
      <a:minorFont>
        <a:latin typeface="Kabel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sng"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1968</Words>
  <Application>Microsoft Office PowerPoint</Application>
  <PresentationFormat>Widescreen</PresentationFormat>
  <Paragraphs>240</Paragraphs>
  <Slides>24</Slides>
  <Notes>15</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Halifax High School</vt:lpstr>
      <vt:lpstr>1_Halifax High School</vt:lpstr>
      <vt:lpstr>Year 11 Parent  Information Event</vt:lpstr>
      <vt:lpstr>Welcome</vt:lpstr>
      <vt:lpstr>Purpose of the session</vt:lpstr>
      <vt:lpstr>Park Lane Academy  Careers Presentation Year 11 parents via Zoom Hilary Fletcher 7/10/20</vt:lpstr>
      <vt:lpstr>C&amp;K Adviser’s role in school </vt:lpstr>
      <vt:lpstr>Raising the participation age (RPA) </vt:lpstr>
      <vt:lpstr>Don’t worry the choice is simple</vt:lpstr>
      <vt:lpstr> Military organisations (such as the army, navy, and air force) </vt:lpstr>
      <vt:lpstr>FURTHER EDUCATION</vt:lpstr>
      <vt:lpstr>Choosing qualifications  depends  on students grades and learning style</vt:lpstr>
      <vt:lpstr>PowerPoint Presentation</vt:lpstr>
      <vt:lpstr>PowerPoint Presentation</vt:lpstr>
      <vt:lpstr>Apprenticeships</vt:lpstr>
      <vt:lpstr>What are apprenticeships?</vt:lpstr>
      <vt:lpstr>PowerPoint Presentation</vt:lpstr>
      <vt:lpstr>Which employers offer apprenticeships? </vt:lpstr>
      <vt:lpstr>PowerPoint Presentation</vt:lpstr>
      <vt:lpstr>Salary</vt:lpstr>
      <vt:lpstr>Labour Market</vt:lpstr>
      <vt:lpstr>PowerPoint Presentation</vt:lpstr>
      <vt:lpstr>PowerPoint Presentation</vt:lpstr>
      <vt:lpstr>Support for your child during Year 11</vt:lpstr>
      <vt:lpstr>So what support will you and your child get?</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Parent  Information Event</dc:title>
  <dc:creator>michelle procter</dc:creator>
  <cp:lastModifiedBy>Simon Wakefield</cp:lastModifiedBy>
  <cp:revision>9</cp:revision>
  <dcterms:created xsi:type="dcterms:W3CDTF">2020-09-22T09:13:30Z</dcterms:created>
  <dcterms:modified xsi:type="dcterms:W3CDTF">2020-10-07T15:49:45Z</dcterms:modified>
</cp:coreProperties>
</file>